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4" r:id="rId5"/>
    <p:sldId id="259" r:id="rId6"/>
    <p:sldId id="261" r:id="rId7"/>
    <p:sldId id="263" r:id="rId8"/>
    <p:sldId id="264" r:id="rId9"/>
    <p:sldId id="278" r:id="rId10"/>
    <p:sldId id="279" r:id="rId11"/>
    <p:sldId id="280" r:id="rId12"/>
    <p:sldId id="281" r:id="rId13"/>
    <p:sldId id="282" r:id="rId14"/>
    <p:sldId id="284" r:id="rId15"/>
    <p:sldId id="285" r:id="rId16"/>
    <p:sldId id="277" r:id="rId17"/>
    <p:sldId id="266" r:id="rId18"/>
    <p:sldId id="267" r:id="rId19"/>
    <p:sldId id="275" r:id="rId20"/>
    <p:sldId id="287" r:id="rId21"/>
    <p:sldId id="289" r:id="rId22"/>
    <p:sldId id="288" r:id="rId23"/>
    <p:sldId id="292" r:id="rId24"/>
    <p:sldId id="294" r:id="rId25"/>
    <p:sldId id="271" r:id="rId26"/>
    <p:sldId id="272" r:id="rId27"/>
    <p:sldId id="270" r:id="rId28"/>
    <p:sldId id="273" r:id="rId29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q6H6FLRsSC4Yh7mKUiVm0sVoN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84A4B2-17B1-4BFA-A304-33979218E9E9}">
  <a:tblStyle styleId="{4084A4B2-17B1-4BFA-A304-33979218E9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6DA893-1263-4E83-A607-7CDDED75AD4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8"/>
    <p:restoredTop sz="94601"/>
  </p:normalViewPr>
  <p:slideViewPr>
    <p:cSldViewPr snapToGrid="0">
      <p:cViewPr varScale="1">
        <p:scale>
          <a:sx n="55" d="100"/>
          <a:sy n="55" d="100"/>
        </p:scale>
        <p:origin x="232" y="6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8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130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584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7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03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41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56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b7cb0430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257550" y="4572000"/>
            <a:ext cx="21945600" cy="123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cb7cb0430a_0_205:notes"/>
          <p:cNvSpPr txBox="1">
            <a:spLocks noGrp="1"/>
          </p:cNvSpPr>
          <p:nvPr>
            <p:ph type="body" idx="1"/>
          </p:nvPr>
        </p:nvSpPr>
        <p:spPr>
          <a:xfrm>
            <a:off x="1543050" y="17602200"/>
            <a:ext cx="12344400" cy="14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앞서 말씀 드렸듯이, </a:t>
            </a:r>
            <a:r>
              <a:rPr lang="ko-KR" sz="1700"/>
              <a:t>“스트레스 상황”과 “녹음해야 하는 상황”</a:t>
            </a: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동치가 아닙니다.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때문에 발생하는 나쁜 사용자 경험을 줄이기 위해서 총 4가지의 추가 기능을 기획해 보았습니다.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첫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혼자 있을 때 스트레스가 높아진 경우에는 굳이 녹음을 할 필요가 없습니다.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그래서 녹음이 켜졌을때, Threshold 이하의 음량이 일정시간 지속되면 녹음을 종료하고 저장하지 않는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둘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스트레스가 높게 측정되지 않더라도 녹음이 필요한 상황이라고 판단되면, 사용자가 수동으로라도 녹음을 킬 수 있어야 합니다.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손목돌리기와 같은 간단한 제스쳐를 통해 녹음기능이 시작될 수 있게끔 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셋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과거의 기록을 볼 때에는, 녹음된 장소가 기억이 나지 않을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이런 케이스를 위해서, GPS 기반의 위치정보를 활용하여 녹음된 위치가 함께 저장되는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마지막으로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유저가 일기를 쓰듯이, 장소 뿐 아니라, 날씨나 그 때의 상황 등과 같은 더 다양한 정보들을 기록해두고 싶을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유저가 메모도 남길 수 있도록 만들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cb7cb0430a_0_205:notes"/>
          <p:cNvSpPr txBox="1">
            <a:spLocks noGrp="1"/>
          </p:cNvSpPr>
          <p:nvPr>
            <p:ph type="sldNum" idx="12"/>
          </p:nvPr>
        </p:nvSpPr>
        <p:spPr>
          <a:xfrm>
            <a:off x="8741569" y="34744025"/>
            <a:ext cx="668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b7cb0430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257550" y="4572000"/>
            <a:ext cx="21945600" cy="123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cb7cb0430a_0_233:notes"/>
          <p:cNvSpPr txBox="1">
            <a:spLocks noGrp="1"/>
          </p:cNvSpPr>
          <p:nvPr>
            <p:ph type="body" idx="1"/>
          </p:nvPr>
        </p:nvSpPr>
        <p:spPr>
          <a:xfrm>
            <a:off x="1543050" y="17602200"/>
            <a:ext cx="12344400" cy="14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앞서 말씀 드렸듯이, </a:t>
            </a:r>
            <a:r>
              <a:rPr lang="ko-KR" sz="1700"/>
              <a:t>“스트레스 상황”과 “녹음해야 하는 상황”</a:t>
            </a: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동치가 아닙니다.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때문에 발생하는 나쁜 사용자 경험을 줄이기 위해서 총 4가지의 추가 기능을 기획해 보았습니다.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첫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혼자 있을 때 스트레스가 높아진 경우에는 굳이 녹음을 할 필요가 없습니다.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그래서 녹음이 켜졌을때, Threshold 이하의 음량이 일정시간 지속되면 녹음을 종료하고 저장하지 않는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둘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스트레스가 높게 측정되지 않더라도 녹음이 필요한 상황이라고 판단되면, 사용자가 수동으로라도 녹음을 킬 수 있어야 합니다.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손목돌리기와 같은 간단한 제스쳐를 통해 녹음기능이 시작될 수 있게끔 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셋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과거의 기록을 볼 때에는, 녹음된 장소가 기억이 나지 않을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이런 케이스를 위해서, GPS 기반의 위치정보를 활용하여 녹음된 위치가 함께 저장되는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마지막으로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유저가 일기를 쓰듯이, 장소 뿐 아니라, 날씨나 그 때의 상황 등과 같은 더 다양한 정보들을 기록해두고 싶을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유저가 메모도 남길 수 있도록 만들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cb7cb0430a_0_233:notes"/>
          <p:cNvSpPr txBox="1">
            <a:spLocks noGrp="1"/>
          </p:cNvSpPr>
          <p:nvPr>
            <p:ph type="sldNum" idx="12"/>
          </p:nvPr>
        </p:nvSpPr>
        <p:spPr>
          <a:xfrm>
            <a:off x="8741569" y="34744025"/>
            <a:ext cx="668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83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d371a662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fd371a662f_0_2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.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fd371a662f_0_2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187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076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3608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7463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639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 슬라이드는 </a:t>
            </a: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우리가 결국 어떤 문제를 해결하고 싶은지, 그 해결책으로 key idea가 뭔지를 간단명료하게 전달하는 페이지이다. (중요)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&lt;반드시 대본에 들어가여 하며 강조해야하는 내용&gt;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우리 서비스는 =&gt; 스트레스 상황에 놓여있는 사용자가 </a:t>
            </a:r>
            <a:r>
              <a:rPr lang="ko-KR" sz="1800" b="0" i="0" u="sng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직접적으로 녹음에 대해 신경쓰지 않아도</a:t>
            </a: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신체리듬(심박) 및 주변환경(소리)을 파악하여 적절한 상황을 판단하여 녹음기능을 수행. 하는 서비스 제공!!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0">
                <a:solidFill>
                  <a:srgbClr val="FF0000"/>
                </a:solidFill>
              </a:rPr>
              <a:t>(이것이 우리가 아이디어를 정한 이유이고 life immersive  한것이니까)</a:t>
            </a:r>
            <a:endParaRPr b="0">
              <a:solidFill>
                <a:srgbClr val="FF0000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360" name="Google Shape;360;p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2f76997d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f2f76997d7_0_3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다음은 저희가 프로젝트를 성공했다고 간주할 수 있는 기준을 말씀드리도록 하겠습니다.</a:t>
            </a: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 err="1"/>
              <a:t>A부터</a:t>
            </a:r>
            <a:r>
              <a:rPr lang="ko-KR" sz="1100" dirty="0"/>
              <a:t> </a:t>
            </a:r>
            <a:r>
              <a:rPr lang="ko-KR" sz="1100" dirty="0" err="1"/>
              <a:t>C까지는</a:t>
            </a:r>
            <a:r>
              <a:rPr lang="ko-KR" sz="1100" dirty="0"/>
              <a:t> 반드시 도달해야 할 핵심적인 사항입니다. </a:t>
            </a:r>
            <a:r>
              <a:rPr lang="ko-KR" sz="1100" dirty="0" err="1"/>
              <a:t>심박수를</a:t>
            </a:r>
            <a:r>
              <a:rPr lang="ko-KR" sz="1100" dirty="0"/>
              <a:t> 제대로 측정하고, 해당 심박수로부터 스트레스 지수를 계산할 수 있어야 하며, 또한 스트레스 상황 검출에 대한 F1 </a:t>
            </a:r>
            <a:r>
              <a:rPr lang="ko-KR" sz="1100" dirty="0" err="1"/>
              <a:t>score가</a:t>
            </a:r>
            <a:r>
              <a:rPr lang="ko-KR" sz="1100" dirty="0"/>
              <a:t> 일정 수치를 넘겨야 합니다. 그리고 녹음, 전송, 저장 기능이 모두 잘 동작해야 합니다.</a:t>
            </a: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-KR" sz="1100" dirty="0" err="1"/>
              <a:t>D부터</a:t>
            </a:r>
            <a:r>
              <a:rPr lang="ko-KR" sz="1100" dirty="0"/>
              <a:t> </a:t>
            </a:r>
            <a:r>
              <a:rPr lang="ko-KR" sz="1100" dirty="0" err="1"/>
              <a:t>F까지는</a:t>
            </a:r>
            <a:r>
              <a:rPr lang="ko-KR" sz="1100" dirty="0"/>
              <a:t> UX 향상을 위한 추가 기능 구현을 할 경우에 적용할 기준입니다. 소리 크기 및 </a:t>
            </a:r>
            <a:r>
              <a:rPr lang="ko-KR" sz="1100" dirty="0" err="1"/>
              <a:t>제스쳐를</a:t>
            </a:r>
            <a:r>
              <a:rPr lang="ko-KR" sz="1100" dirty="0"/>
              <a:t> 통해 녹음할 상황을 구분할 수 있는지, 그리고 스마트폰 앱에서 유저의 편의성을 고려했는지 등의 조건이 추가됩니다</a:t>
            </a:r>
            <a:endParaRPr sz="1100" dirty="0"/>
          </a:p>
        </p:txBody>
      </p:sp>
      <p:sp>
        <p:nvSpPr>
          <p:cNvPr id="404" name="Google Shape;404;gf2f76997d7_0_3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d371a662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fd371a662f_0_5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프로젝트 플랜은 다음과 같습니다. 전반부에는 스마트워치, 후반부에는 스마트폰 위주로 구현할 예정입니다. 구성원 별 대략적인 역할도 다음과 같이 정하였습니다.</a:t>
            </a:r>
            <a:endParaRPr/>
          </a:p>
        </p:txBody>
      </p:sp>
      <p:sp>
        <p:nvSpPr>
          <p:cNvPr id="348" name="Google Shape;348;gfd371a662f_0_57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.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.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6131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저희 솔루션의 main key idea는 다음과 같습니다.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먼저 심장박동을 측정합니다 그 후 스트레스지수로 변환시키는 알고리즘을 통해 실시간 유저의 스트레스 지수의 높고 낮음을 수치화 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다음 착용자의 평소 패턴과 다른 심장박동 패턴의 변화를 감지하여 스트레스 지수가 높게 나오면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유저가 처한 상황을 녹음을 하기 시작합니다.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후 그 녹음 파일을 추출하거나 공유할 수 있게 db구조를 만들고 그 속에 파일들을 저장합니다.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7cb0430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cb7cb0430a_0_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이것이 어떻게 실생활에서 적용할 수 있는지 사례들을 몇가지 보시겠습니다.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첫번째로 직장내에서 갑질 및 언어폭력을 당하는 상황입니다.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이미주씨는 중소기업을 다니는 평범한 사원입니다. 그녀는 최근 회사에서 직장 상사로 부터 갑질을 당하고있는데요.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계속된 상사의 갑질과 폭언에 괴로움을 떨쳐내지못하고 우울증에 걸린 상태입니다.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만약 그녀가 이 서비스를 사용한다면, 회사에서 직장상사의 갑질 및 폭언을 겪게될때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smart watch가 그녀의 스트레스 지수가 높아짐을 감지하고 자동으로 녹음을 시작하게되며 워치는 녹음 파일을 생성하고, DB에 그 파일을 저장합니다.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파일은 외부로 추출할 수 있으며 다른 사람과 공유할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cb7cb0430a_0_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저희 시스템의 전반적인 스펙을 말씀드리도록 하겠습니다.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스마트폰 앱은 안드로이드 환경에서 구현합니다. 최신 버전 기준으로 작업할 것이고, 화면 크기와 방향은 태블릿과 같은 기기를 고려하지는 않는다는 의미에서 다음과 같이 정하였습니다.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워치 앱은 웨어 OS 환경에서 구현합니다. 우선은 저희가 수업에서 제공받을 수 있는 기기인 TickWatch Pro 3에서 구현할 것이고, 직접적인 스트레스 측정 API를 제공받을 수 있는 Galaxy Watch 4를 이용하는 것도 고려하고 있습니다.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전송받은 데이터를 스마트폰에서 관리하기 위한 local DB로는 sqlite를 사용할 예정입니다. 구체적으로는 sqlite을 잘 사용하기 위해 추상화한 라이브러리인 Room을 사용할 것입니다.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sp>
        <p:nvSpPr>
          <p:cNvPr id="207" name="Google Shape;207;p1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908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12" Type="http://schemas.openxmlformats.org/officeDocument/2006/relationships/image" Target="../media/image5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8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24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23" y="230009"/>
            <a:ext cx="17222283" cy="951662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0591800" y="2041432"/>
            <a:ext cx="5585445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7851095"/>
            <a:ext cx="4141546" cy="49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"/>
          <p:cNvGrpSpPr/>
          <p:nvPr/>
        </p:nvGrpSpPr>
        <p:grpSpPr>
          <a:xfrm>
            <a:off x="-340728" y="2098660"/>
            <a:ext cx="6796434" cy="1367445"/>
            <a:chOff x="-340728" y="2098660"/>
            <a:chExt cx="6796434" cy="1367445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4277" y="2098660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 txBox="1"/>
            <p:nvPr/>
          </p:nvSpPr>
          <p:spPr>
            <a:xfrm>
              <a:off x="-340728" y="2435905"/>
              <a:ext cx="6184532" cy="10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모바일 컴퓨팅과 응용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-35928" y="2108470"/>
            <a:ext cx="6491634" cy="1373444"/>
            <a:chOff x="-35928" y="2108470"/>
            <a:chExt cx="6491634" cy="1373444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4277" y="2108470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"/>
            <p:cNvSpPr txBox="1"/>
            <p:nvPr/>
          </p:nvSpPr>
          <p:spPr>
            <a:xfrm>
              <a:off x="-35928" y="2445714"/>
              <a:ext cx="6184500" cy="10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모바일 컴퓨팅과 응용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11000" y="6352428"/>
            <a:ext cx="2639734" cy="263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43659" y="6352428"/>
            <a:ext cx="2776512" cy="277651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-280384" y="6311232"/>
            <a:ext cx="8763000" cy="224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sz="9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마음의 소리</a:t>
            </a:r>
            <a:endParaRPr sz="9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600200" y="8344809"/>
            <a:ext cx="4243604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 스트레스 ,  걱정마세요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1-1) Audio Segmentation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02BA1A-21D8-F04F-8308-3662642B6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826" y="3967627"/>
            <a:ext cx="6875639" cy="57378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DC9274-B6D4-B74B-AF18-551363A3DFE2}"/>
              </a:ext>
            </a:extLst>
          </p:cNvPr>
          <p:cNvSpPr txBox="1"/>
          <p:nvPr/>
        </p:nvSpPr>
        <p:spPr>
          <a:xfrm>
            <a:off x="1219826" y="3094616"/>
            <a:ext cx="449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Tensorflow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Officials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4A60A1-5A04-B340-BEF9-81161A5A08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81" b="45301"/>
          <a:stretch/>
        </p:blipFill>
        <p:spPr>
          <a:xfrm>
            <a:off x="9644536" y="3796892"/>
            <a:ext cx="5492584" cy="60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0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1-1) Audio Segmentation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DD40C-350D-5540-ABFF-069326893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77" y="3475797"/>
            <a:ext cx="10137863" cy="6130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69500-E2F1-B44D-B201-7B5C486F6AB6}"/>
              </a:ext>
            </a:extLst>
          </p:cNvPr>
          <p:cNvSpPr txBox="1"/>
          <p:nvPr/>
        </p:nvSpPr>
        <p:spPr>
          <a:xfrm>
            <a:off x="10683421" y="3484638"/>
            <a:ext cx="719459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/>
              <a:t>TensorFlow Example</a:t>
            </a:r>
          </a:p>
          <a:p>
            <a:r>
              <a:rPr kumimoji="1" lang="en-US" altLang="ko-KR" sz="2800" dirty="0"/>
              <a:t>MIC Input</a:t>
            </a:r>
            <a:r>
              <a:rPr kumimoji="1" lang="ko-KR" altLang="en-US" sz="2800" dirty="0"/>
              <a:t>을 필요로 함</a:t>
            </a:r>
            <a:endParaRPr kumimoji="1" lang="en-US" altLang="ko-KR" sz="2800" dirty="0"/>
          </a:p>
          <a:p>
            <a:endParaRPr kumimoji="1" lang="en-US" altLang="ko-KR" sz="2800" b="1" dirty="0"/>
          </a:p>
          <a:p>
            <a:pPr lvl="1"/>
            <a:r>
              <a:rPr kumimoji="1" lang="en-US" altLang="ko-KR" sz="2800" dirty="0" err="1"/>
              <a:t>AudioClassifier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createInputTensorAudio</a:t>
            </a:r>
            <a:r>
              <a:rPr kumimoji="1" lang="en-US" altLang="ko-KR" sz="2800" dirty="0"/>
              <a:t>()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createAudioRecord</a:t>
            </a:r>
            <a:r>
              <a:rPr kumimoji="1" lang="en-US" altLang="ko-KR" sz="2800" dirty="0"/>
              <a:t>()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startRecording</a:t>
            </a:r>
            <a:r>
              <a:rPr kumimoji="1" lang="en-US" altLang="ko-KR" sz="2800" dirty="0"/>
              <a:t>()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audioTensor.load</a:t>
            </a:r>
            <a:r>
              <a:rPr kumimoji="1" lang="en-US" altLang="ko-KR" sz="2800" dirty="0"/>
              <a:t>(record)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D3433-E4C7-D742-81E9-BEBDF71FFEA2}"/>
              </a:ext>
            </a:extLst>
          </p:cNvPr>
          <p:cNvSpPr txBox="1"/>
          <p:nvPr/>
        </p:nvSpPr>
        <p:spPr>
          <a:xfrm>
            <a:off x="10785987" y="7589372"/>
            <a:ext cx="71945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Usage Scenario</a:t>
            </a:r>
          </a:p>
          <a:p>
            <a:r>
              <a:rPr kumimoji="1" lang="en-US" altLang="ko-KR" sz="2800" dirty="0"/>
              <a:t>Watch</a:t>
            </a:r>
            <a:r>
              <a:rPr kumimoji="1" lang="ko-KR" altLang="en-US" sz="2800" dirty="0"/>
              <a:t>에서 받아오는 </a:t>
            </a:r>
            <a:r>
              <a:rPr kumimoji="1" lang="en-US" altLang="ko-KR" sz="2800" dirty="0" err="1"/>
              <a:t>ByteArray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 err="1"/>
              <a:t>TensorAudio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instance</a:t>
            </a:r>
            <a:r>
              <a:rPr kumimoji="1" lang="ko-KR" altLang="en-US" sz="2800" dirty="0"/>
              <a:t>로 만들기 위한 전처리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70160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7E5D5B8-8935-0B4C-8CAF-CA7B9079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42" y="3791809"/>
            <a:ext cx="10702343" cy="35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ustomize the Speech Recognition Dialog - Stack Overflow">
            <a:extLst>
              <a:ext uri="{FF2B5EF4-FFF2-40B4-BE49-F238E27FC236}">
                <a16:creationId xmlns:a16="http://schemas.microsoft.com/office/drawing/2014/main" id="{E0DF1F5B-2958-9E44-9FA7-591E21E23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66" y="3796892"/>
            <a:ext cx="4117718" cy="35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A2EA4E-5012-4549-8771-341A55BAE7DF}"/>
              </a:ext>
            </a:extLst>
          </p:cNvPr>
          <p:cNvSpPr txBox="1"/>
          <p:nvPr/>
        </p:nvSpPr>
        <p:spPr>
          <a:xfrm>
            <a:off x="1028166" y="7476780"/>
            <a:ext cx="10249786" cy="259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쉬운 </a:t>
            </a:r>
            <a:r>
              <a:rPr kumimoji="1" lang="en-US" altLang="ko-KR" sz="2800" dirty="0"/>
              <a:t>Implementation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높은 인식 정확도</a:t>
            </a:r>
            <a:endParaRPr kumimoji="1" lang="en-US" altLang="ko-K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MIC</a:t>
            </a:r>
            <a:r>
              <a:rPr kumimoji="1" lang="ko-KR" altLang="en-US" sz="2800" dirty="0"/>
              <a:t> 기반 </a:t>
            </a:r>
            <a:r>
              <a:rPr kumimoji="1" lang="en-US" altLang="ko-KR" sz="2800" dirty="0"/>
              <a:t>input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Utterance</a:t>
            </a:r>
            <a:r>
              <a:rPr kumimoji="1" lang="ko-KR" altLang="en-US" sz="2800" dirty="0"/>
              <a:t> 단위 인식</a:t>
            </a:r>
            <a:endParaRPr kumimoji="1" lang="en-US" altLang="ko-KR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EA6E0-0872-5B42-9C64-0346D1CE909E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Google </a:t>
            </a:r>
            <a:r>
              <a:rPr lang="en-US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SpeechRecognizer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60B23-CC19-854A-AC6B-5B5F64722714}"/>
              </a:ext>
            </a:extLst>
          </p:cNvPr>
          <p:cNvSpPr txBox="1"/>
          <p:nvPr/>
        </p:nvSpPr>
        <p:spPr>
          <a:xfrm>
            <a:off x="5487227" y="7546842"/>
            <a:ext cx="12800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/>
              <a:t>Q) How to record audio and process speech recognition at the same time?</a:t>
            </a:r>
            <a:endParaRPr kumimoji="1" lang="en-US" altLang="ko-KR" sz="2800" dirty="0"/>
          </a:p>
          <a:p>
            <a:r>
              <a:rPr kumimoji="1" lang="en-US" altLang="ko-KR" sz="2800" dirty="0"/>
              <a:t>A) POST REQUEST</a:t>
            </a:r>
            <a:r>
              <a:rPr kumimoji="1" lang="ko-KR" altLang="en-US" sz="2800" dirty="0"/>
              <a:t> 보내기 직전의 </a:t>
            </a:r>
            <a:r>
              <a:rPr kumimoji="1" lang="en-US" altLang="ko-KR" sz="2800" dirty="0"/>
              <a:t>FLAC File</a:t>
            </a:r>
            <a:r>
              <a:rPr kumimoji="1" lang="ko-KR" altLang="en-US" sz="2800" dirty="0"/>
              <a:t>을 저장</a:t>
            </a:r>
            <a:endParaRPr kumimoji="1" lang="en-US" altLang="ko-KR" sz="2800" dirty="0"/>
          </a:p>
          <a:p>
            <a:r>
              <a:rPr lang="en" altLang="ko-KR" sz="2800" dirty="0"/>
              <a:t>&gt;&gt;&gt; That works pretty well but has a huge limitation which is </a:t>
            </a:r>
            <a:r>
              <a:rPr lang="en" altLang="ko-KR" sz="2800" b="1" dirty="0"/>
              <a:t>it can't be used with files longer than about 10-15 seconds</a:t>
            </a:r>
            <a:r>
              <a:rPr lang="en" altLang="ko-KR" sz="2800" dirty="0"/>
              <a:t> (the exact limit is not clear and may depend on file size or perhaps the amount of words). This makes it not suitable for my needs.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514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6D9F6-D9A8-2F45-B0F5-7951EC2CC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12" y="6016678"/>
            <a:ext cx="18015375" cy="38083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25FFAE-A526-6747-A11F-42DC195C1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197" y="3478574"/>
            <a:ext cx="12955604" cy="20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42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F0DEDA-3D07-2048-AFFF-BF6EC644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166" y="3931531"/>
            <a:ext cx="7003864" cy="5754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920E1-74F1-3349-872B-D7055E9330D2}"/>
              </a:ext>
            </a:extLst>
          </p:cNvPr>
          <p:cNvSpPr txBox="1"/>
          <p:nvPr/>
        </p:nvSpPr>
        <p:spPr>
          <a:xfrm>
            <a:off x="9593093" y="3197084"/>
            <a:ext cx="73774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수많은 시행착오</a:t>
            </a:r>
            <a:endParaRPr kumimoji="1" lang="en-US" altLang="ko-KR" sz="3200" b="1" dirty="0"/>
          </a:p>
          <a:p>
            <a:endParaRPr kumimoji="1" lang="en-US" altLang="ko-KR" sz="3200" b="1" dirty="0"/>
          </a:p>
          <a:p>
            <a:pPr marL="514350" indent="-514350">
              <a:buAutoNum type="arabicPeriod"/>
            </a:pPr>
            <a:r>
              <a:rPr kumimoji="1" lang="en-US" altLang="ko-KR" sz="3200" dirty="0" err="1"/>
              <a:t>NetworkOnMainThreadExcetion</a:t>
            </a:r>
            <a:r>
              <a:rPr kumimoji="1" lang="en-US" altLang="ko-KR" sz="3200" dirty="0"/>
              <a:t>()</a:t>
            </a:r>
          </a:p>
          <a:p>
            <a:pPr marL="514350" indent="-514350">
              <a:buAutoNum type="arabicPeriod"/>
            </a:pPr>
            <a:endParaRPr kumimoji="1" lang="en-US" altLang="ko-KR" sz="3200" dirty="0"/>
          </a:p>
          <a:p>
            <a:pPr marL="514350" indent="-514350">
              <a:buAutoNum type="arabicPeriod"/>
            </a:pPr>
            <a:r>
              <a:rPr kumimoji="1" lang="en-US" altLang="ko-KR" sz="3200" dirty="0"/>
              <a:t>File Storage Permission &amp; Access </a:t>
            </a:r>
          </a:p>
          <a:p>
            <a:pPr marL="514350" indent="-514350">
              <a:buAutoNum type="arabicPeriod"/>
            </a:pPr>
            <a:endParaRPr kumimoji="1" lang="en-US" altLang="ko-KR" sz="3200" dirty="0"/>
          </a:p>
          <a:p>
            <a:pPr marL="514350" indent="-514350">
              <a:buAutoNum type="arabicPeriod"/>
            </a:pPr>
            <a:r>
              <a:rPr kumimoji="1" lang="en-US" altLang="ko-KR" sz="3200" dirty="0" err="1"/>
              <a:t>ByteArray</a:t>
            </a:r>
            <a:r>
              <a:rPr kumimoji="1" lang="en-US" altLang="ko-KR" sz="3200" dirty="0"/>
              <a:t> </a:t>
            </a:r>
            <a:r>
              <a:rPr kumimoji="1" lang="en-US" altLang="ko-KR" sz="3200" dirty="0">
                <a:sym typeface="Wingdings" pitchFamily="2" charset="2"/>
              </a:rPr>
              <a:t> MP3 Encoding </a:t>
            </a:r>
          </a:p>
          <a:p>
            <a:pPr marL="514350" indent="-514350">
              <a:buAutoNum type="arabicPeriod"/>
            </a:pP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ko-KR" sz="3200" dirty="0">
                <a:sym typeface="Wingdings" pitchFamily="2" charset="2"/>
              </a:rPr>
              <a:t>MP3 Encoding Parameter </a:t>
            </a:r>
            <a:r>
              <a:rPr kumimoji="1" lang="ko-KR" altLang="en-US" sz="3200" dirty="0">
                <a:sym typeface="Wingdings" pitchFamily="2" charset="2"/>
              </a:rPr>
              <a:t>최적화</a:t>
            </a: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ko-KR" sz="3200" dirty="0">
                <a:sym typeface="Wingdings" pitchFamily="2" charset="2"/>
              </a:rPr>
              <a:t>Threading Process Control</a:t>
            </a:r>
          </a:p>
          <a:p>
            <a:pPr marL="514350" indent="-514350">
              <a:buAutoNum type="arabicPeriod"/>
            </a:pP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ko-KR" sz="3200" dirty="0">
                <a:sym typeface="Wingdings" pitchFamily="2" charset="2"/>
              </a:rPr>
              <a:t>Cloud Request Control</a:t>
            </a:r>
            <a:r>
              <a:rPr kumimoji="1" lang="ko-KR" altLang="en-US" sz="32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D1996-2175-3240-919B-8D7F5D33B818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Naver</a:t>
            </a:r>
            <a:r>
              <a:rPr lang="en-US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</a:t>
            </a:r>
            <a:r>
              <a:rPr lang="en-US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Clova</a:t>
            </a:r>
            <a:r>
              <a:rPr lang="en-US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CSR REST API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23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D1996-2175-3240-919B-8D7F5D33B818}"/>
              </a:ext>
            </a:extLst>
          </p:cNvPr>
          <p:cNvSpPr txBox="1"/>
          <p:nvPr/>
        </p:nvSpPr>
        <p:spPr>
          <a:xfrm>
            <a:off x="1028165" y="3099448"/>
            <a:ext cx="7499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Encoding to MP3 &amp; Parameter Setting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EC505-475D-5B4F-935C-F0E44B5ED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791" y="3907705"/>
            <a:ext cx="9095984" cy="1261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EB6180-14A3-014C-9A52-9B6797D64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91" y="5566695"/>
            <a:ext cx="9095984" cy="3626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BD2C0D-6456-6C42-AA29-EF9E72418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3313" y="5598380"/>
            <a:ext cx="5999284" cy="362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59F278-339E-EA48-8167-A06F694FF087}"/>
              </a:ext>
            </a:extLst>
          </p:cNvPr>
          <p:cNvSpPr txBox="1"/>
          <p:nvPr/>
        </p:nvSpPr>
        <p:spPr>
          <a:xfrm>
            <a:off x="3434067" y="9492338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Mobile : </a:t>
            </a:r>
            <a:r>
              <a:rPr kumimoji="1" lang="en-US" altLang="ko-KR" sz="2400" b="1" dirty="0" err="1"/>
              <a:t>ByteArray</a:t>
            </a:r>
            <a:r>
              <a:rPr kumimoji="1" lang="en-US" altLang="ko-KR" sz="2400" b="1" dirty="0"/>
              <a:t> </a:t>
            </a:r>
            <a:r>
              <a:rPr kumimoji="1" lang="en-US" altLang="ko-KR" sz="2400" b="1" dirty="0">
                <a:sym typeface="Wingdings" pitchFamily="2" charset="2"/>
              </a:rPr>
              <a:t> MP3</a:t>
            </a:r>
            <a:endParaRPr kumimoji="1"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6B250-80D3-8345-AA3C-D0D6C3842A18}"/>
              </a:ext>
            </a:extLst>
          </p:cNvPr>
          <p:cNvSpPr txBox="1"/>
          <p:nvPr/>
        </p:nvSpPr>
        <p:spPr>
          <a:xfrm>
            <a:off x="11012529" y="9492337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Watch : Voice Input </a:t>
            </a:r>
            <a:r>
              <a:rPr kumimoji="1" lang="en-US" altLang="ko-KR" sz="2400" b="1" dirty="0">
                <a:sym typeface="Wingdings" pitchFamily="2" charset="2"/>
              </a:rPr>
              <a:t> </a:t>
            </a:r>
            <a:r>
              <a:rPr kumimoji="1" lang="en-US" altLang="ko-KR" sz="2400" b="1" dirty="0" err="1"/>
              <a:t>ByteArray</a:t>
            </a:r>
            <a:endParaRPr kumimoji="1"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6C925-B487-DA4C-ABCB-6D641A6A18BA}"/>
              </a:ext>
            </a:extLst>
          </p:cNvPr>
          <p:cNvSpPr txBox="1"/>
          <p:nvPr/>
        </p:nvSpPr>
        <p:spPr>
          <a:xfrm>
            <a:off x="10503313" y="2759244"/>
            <a:ext cx="58070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/>
              <a:t>Transmission period: 60s</a:t>
            </a:r>
          </a:p>
          <a:p>
            <a:r>
              <a:rPr lang="en" altLang="ko-KR" sz="2800" dirty="0"/>
              <a:t>Transmission size: </a:t>
            </a:r>
            <a:r>
              <a:rPr lang="en-US" altLang="ko-KR" sz="2800" dirty="0"/>
              <a:t>960KB</a:t>
            </a:r>
            <a:endParaRPr lang="en" altLang="ko-KR" sz="2800" dirty="0"/>
          </a:p>
          <a:p>
            <a:endParaRPr lang="en" altLang="ko-KR" sz="2800" dirty="0"/>
          </a:p>
          <a:p>
            <a:r>
              <a:rPr lang="en" altLang="ko-KR" sz="2800" dirty="0"/>
              <a:t>Encoding : PCM_16BIT</a:t>
            </a:r>
          </a:p>
          <a:p>
            <a:r>
              <a:rPr kumimoji="1" lang="en" altLang="ko-KR" sz="2800" dirty="0"/>
              <a:t>Sample-Rate : 8000</a:t>
            </a:r>
            <a:r>
              <a:rPr kumimoji="1" lang="en-US" altLang="ko-KR" sz="2800" dirty="0"/>
              <a:t>Hz</a:t>
            </a:r>
            <a:endParaRPr kumimoji="1" lang="en" altLang="ko-KR" sz="2800" dirty="0"/>
          </a:p>
          <a:p>
            <a:r>
              <a:rPr kumimoji="1" lang="en-US" altLang="ko-KR" sz="2800" dirty="0"/>
              <a:t>bit-rate : 160 kb/s (Standard)</a:t>
            </a:r>
            <a:endParaRPr kumimoji="1" lang="en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58048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SzPts val="7200"/>
            </a:pP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1-2) Speech-To-Text</a:t>
            </a: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D4238-9122-CB43-9619-B3F5D2E3807E}"/>
              </a:ext>
            </a:extLst>
          </p:cNvPr>
          <p:cNvSpPr txBox="1"/>
          <p:nvPr/>
        </p:nvSpPr>
        <p:spPr>
          <a:xfrm>
            <a:off x="1028165" y="3099448"/>
            <a:ext cx="7499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Threading Process 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9EDCD-52E5-2644-BC68-E4962B05F228}"/>
              </a:ext>
            </a:extLst>
          </p:cNvPr>
          <p:cNvSpPr txBox="1"/>
          <p:nvPr/>
        </p:nvSpPr>
        <p:spPr>
          <a:xfrm>
            <a:off x="1028165" y="6602778"/>
            <a:ext cx="7499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latin typeface="Helvetica" pitchFamily="2" charset="0"/>
              </a:rPr>
              <a:t>Cloud Request 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DD3CB-DF48-5A4B-A907-0546FFAB6BB5}"/>
              </a:ext>
            </a:extLst>
          </p:cNvPr>
          <p:cNvSpPr txBox="1"/>
          <p:nvPr/>
        </p:nvSpPr>
        <p:spPr>
          <a:xfrm flipH="1">
            <a:off x="1438783" y="3902928"/>
            <a:ext cx="13922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REST API based on </a:t>
            </a:r>
            <a:r>
              <a:rPr kumimoji="1" lang="en-US" altLang="ko-KR" sz="2800" dirty="0" err="1"/>
              <a:t>FileInputStream</a:t>
            </a:r>
            <a:endParaRPr kumimoji="1"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Used to Create temp.mp3 File in internal storage and used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Audio File (Temp.mp3) getting overwritten before the thread 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Used to control with </a:t>
            </a:r>
            <a:r>
              <a:rPr kumimoji="1" lang="en-US" altLang="ko-KR" sz="2800" dirty="0" err="1"/>
              <a:t>Thread.Sleep</a:t>
            </a:r>
            <a:r>
              <a:rPr kumimoji="1" lang="en-US" altLang="ko-KR" sz="2800" dirty="0"/>
              <a:t>() by the existence of temp.mp3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Switched from </a:t>
            </a:r>
            <a:r>
              <a:rPr kumimoji="1" lang="en-US" altLang="ko-KR" sz="2800" dirty="0" err="1"/>
              <a:t>FileInputStream</a:t>
            </a:r>
            <a:r>
              <a:rPr kumimoji="1" lang="en-US" altLang="ko-KR" sz="2800" dirty="0"/>
              <a:t> to </a:t>
            </a:r>
            <a:r>
              <a:rPr kumimoji="1" lang="en-US" altLang="ko-KR" sz="2800" dirty="0" err="1"/>
              <a:t>ByteArrayStream</a:t>
            </a:r>
            <a:r>
              <a:rPr kumimoji="1" lang="en-US" altLang="ko-KR" sz="2800" dirty="0"/>
              <a:t> &amp; from File to dump </a:t>
            </a:r>
            <a:r>
              <a:rPr kumimoji="1" lang="en-US" altLang="ko-KR" sz="2800" dirty="0" err="1"/>
              <a:t>byteArray</a:t>
            </a:r>
            <a:endParaRPr kumimoji="1" lang="en-US" altLang="ko-KR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15A5-8CBD-F84B-89C7-3F9562E1A68E}"/>
              </a:ext>
            </a:extLst>
          </p:cNvPr>
          <p:cNvSpPr txBox="1"/>
          <p:nvPr/>
        </p:nvSpPr>
        <p:spPr>
          <a:xfrm flipH="1">
            <a:off x="1438783" y="7497297"/>
            <a:ext cx="13922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Sending Request every 1 minute with data transmission of 480KB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Calculate volume of 1 minute audio file and compare with the threshold (13.5f)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Request only when the volume of audio file is above threshold </a:t>
            </a:r>
          </a:p>
        </p:txBody>
      </p:sp>
    </p:spTree>
    <p:extLst>
      <p:ext uri="{BB962C8B-B14F-4D97-AF65-F5344CB8AC3E}">
        <p14:creationId xmlns:p14="http://schemas.microsoft.com/office/powerpoint/2010/main" val="102607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cb7cb0430a_0_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7" y="783047"/>
            <a:ext cx="106630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cb7cb0430a_0_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cb7cb0430a_0_2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3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cb7cb0430a_0_205"/>
          <p:cNvSpPr txBox="1"/>
          <p:nvPr/>
        </p:nvSpPr>
        <p:spPr>
          <a:xfrm>
            <a:off x="14281768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cb7cb0430a_0_205"/>
          <p:cNvSpPr txBox="1"/>
          <p:nvPr/>
        </p:nvSpPr>
        <p:spPr>
          <a:xfrm>
            <a:off x="14532141" y="261898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cb7cb0430a_0_205"/>
          <p:cNvSpPr txBox="1"/>
          <p:nvPr/>
        </p:nvSpPr>
        <p:spPr>
          <a:xfrm>
            <a:off x="1656773" y="8507925"/>
            <a:ext cx="438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raw PPG data from watch sensor</a:t>
            </a:r>
            <a:r>
              <a:rPr lang="ko-KR" sz="2100"/>
              <a:t>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5 M 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1" name="Google Shape;281;gcb7cb0430a_0_2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038" y="5754748"/>
            <a:ext cx="2413599" cy="25985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gcb7cb0430a_0_20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773" y="6526638"/>
            <a:ext cx="720106" cy="830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gcb7cb0430a_0_2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7160" y="4420008"/>
            <a:ext cx="5217672" cy="48317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gcb7cb0430a_0_205"/>
          <p:cNvSpPr/>
          <p:nvPr/>
        </p:nvSpPr>
        <p:spPr>
          <a:xfrm>
            <a:off x="5462751" y="6835910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cb7cb0430a_0_205"/>
          <p:cNvSpPr txBox="1"/>
          <p:nvPr/>
        </p:nvSpPr>
        <p:spPr>
          <a:xfrm>
            <a:off x="6673468" y="9251807"/>
            <a:ext cx="475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Noise filtering w/ Butterworth Band pass filter</a:t>
            </a:r>
            <a:endParaRPr sz="1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gcb7cb0430a_0_205"/>
          <p:cNvPicPr preferRelativeResize="0"/>
          <p:nvPr/>
        </p:nvPicPr>
        <p:blipFill rotWithShape="1">
          <a:blip r:embed="rId9">
            <a:alphaModFix/>
          </a:blip>
          <a:srcRect l="4172" t="13921" r="44185" b="6574"/>
          <a:stretch/>
        </p:blipFill>
        <p:spPr>
          <a:xfrm>
            <a:off x="12913724" y="5196311"/>
            <a:ext cx="5007626" cy="32791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7" name="Google Shape;287;gcb7cb0430a_0_205"/>
          <p:cNvSpPr txBox="1"/>
          <p:nvPr/>
        </p:nvSpPr>
        <p:spPr>
          <a:xfrm>
            <a:off x="13879730" y="8531017"/>
            <a:ext cx="307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Peak detection from ROI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cb7cb0430a_0_205"/>
          <p:cNvSpPr/>
          <p:nvPr/>
        </p:nvSpPr>
        <p:spPr>
          <a:xfrm>
            <a:off x="1856752" y="6835910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cb7cb0430a_0_205"/>
          <p:cNvSpPr/>
          <p:nvPr/>
        </p:nvSpPr>
        <p:spPr>
          <a:xfrm>
            <a:off x="12049447" y="6835907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cb7cb0430a_0_205"/>
          <p:cNvSpPr txBox="1"/>
          <p:nvPr/>
        </p:nvSpPr>
        <p:spPr>
          <a:xfrm>
            <a:off x="11885974" y="4420008"/>
            <a:ext cx="260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ROI(Region of Interest)</a:t>
            </a:r>
            <a:endParaRPr sz="1800" b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1" name="Google Shape;291;gcb7cb0430a_0_205"/>
          <p:cNvCxnSpPr/>
          <p:nvPr/>
        </p:nvCxnSpPr>
        <p:spPr>
          <a:xfrm rot="5400000" flipH="1">
            <a:off x="11933593" y="5434007"/>
            <a:ext cx="1902900" cy="900900"/>
          </a:xfrm>
          <a:prstGeom prst="curvedConnector3">
            <a:avLst>
              <a:gd name="adj1" fmla="val 4395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2" name="Google Shape;292;gcb7cb0430a_0_205"/>
          <p:cNvSpPr/>
          <p:nvPr/>
        </p:nvSpPr>
        <p:spPr>
          <a:xfrm>
            <a:off x="13053525" y="6835907"/>
            <a:ext cx="909000" cy="9090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cb7cb0430a_0_205"/>
          <p:cNvSpPr txBox="1"/>
          <p:nvPr/>
        </p:nvSpPr>
        <p:spPr>
          <a:xfrm>
            <a:off x="408271" y="7477792"/>
            <a:ext cx="1544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raw_PPG.txt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4" name="Google Shape;294;gcb7cb0430a_0_205"/>
          <p:cNvCxnSpPr/>
          <p:nvPr/>
        </p:nvCxnSpPr>
        <p:spPr>
          <a:xfrm>
            <a:off x="6853085" y="4299154"/>
            <a:ext cx="4578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95" name="Google Shape;295;gcb7cb0430a_0_205"/>
          <p:cNvSpPr txBox="1"/>
          <p:nvPr/>
        </p:nvSpPr>
        <p:spPr>
          <a:xfrm>
            <a:off x="8879223" y="3925629"/>
            <a:ext cx="65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5M</a:t>
            </a:r>
            <a:endParaRPr sz="1500" b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6" name="Google Shape;296;gcb7cb0430a_0_20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3612" y="3099903"/>
            <a:ext cx="5217675" cy="1117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cb7cb0430a_0_205"/>
          <p:cNvSpPr txBox="1"/>
          <p:nvPr/>
        </p:nvSpPr>
        <p:spPr>
          <a:xfrm>
            <a:off x="1222069" y="3475489"/>
            <a:ext cx="424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calculate LF and HF?</a:t>
            </a:r>
            <a:endParaRPr sz="2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32;g100a192a979_0_0">
            <a:extLst>
              <a:ext uri="{FF2B5EF4-FFF2-40B4-BE49-F238E27FC236}">
                <a16:creationId xmlns:a16="http://schemas.microsoft.com/office/drawing/2014/main" id="{A422EAA6-4C16-7249-AB68-A0677B7429EE}"/>
              </a:ext>
            </a:extLst>
          </p:cNvPr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cb7cb0430a_0_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2" y="3099903"/>
            <a:ext cx="5217675" cy="111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cb7cb0430a_0_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219827" y="783047"/>
            <a:ext cx="106630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cb7cb0430a_0_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cb7cb0430a_0_2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7320000">
            <a:off x="16020063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cb7cb0430a_0_233"/>
          <p:cNvSpPr txBox="1"/>
          <p:nvPr/>
        </p:nvSpPr>
        <p:spPr>
          <a:xfrm>
            <a:off x="14281768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200" dirty="0"/>
              <a:t>1</a:t>
            </a:r>
            <a:r>
              <a:rPr lang="en-US" altLang="ko-KR" sz="10200" dirty="0"/>
              <a:t>6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cb7cb0430a_0_233"/>
          <p:cNvSpPr txBox="1"/>
          <p:nvPr/>
        </p:nvSpPr>
        <p:spPr>
          <a:xfrm>
            <a:off x="14532141" y="261898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cb7cb0430a_0_233"/>
          <p:cNvSpPr txBox="1"/>
          <p:nvPr/>
        </p:nvSpPr>
        <p:spPr>
          <a:xfrm>
            <a:off x="1222069" y="3475489"/>
            <a:ext cx="424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calculate LF and HF?</a:t>
            </a:r>
            <a:endParaRPr sz="2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cb7cb0430a_0_233"/>
          <p:cNvSpPr txBox="1"/>
          <p:nvPr/>
        </p:nvSpPr>
        <p:spPr>
          <a:xfrm>
            <a:off x="2938269" y="8950403"/>
            <a:ext cx="384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Detection uncertain peak point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cb7cb0430a_0_233"/>
          <p:cNvSpPr txBox="1"/>
          <p:nvPr/>
        </p:nvSpPr>
        <p:spPr>
          <a:xfrm>
            <a:off x="12115552" y="9533652"/>
            <a:ext cx="475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 Area of LF &amp; HF for 5M</a:t>
            </a:r>
            <a:endParaRPr sz="1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cb7cb0430a_0_233"/>
          <p:cNvSpPr/>
          <p:nvPr/>
        </p:nvSpPr>
        <p:spPr>
          <a:xfrm>
            <a:off x="9289613" y="6703617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4" name="Google Shape;314;gcb7cb0430a_0_2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3613" y="4784946"/>
            <a:ext cx="7649243" cy="40553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Google Shape;315;gcb7cb0430a_0_233" descr="What are HRV Frequency Measurements (LF, HF, LF/HF) - Elite HRV Knowledge  Bas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22928" y="4448253"/>
            <a:ext cx="6550804" cy="49483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" name="Google Shape;232;g100a192a979_0_0">
            <a:extLst>
              <a:ext uri="{FF2B5EF4-FFF2-40B4-BE49-F238E27FC236}">
                <a16:creationId xmlns:a16="http://schemas.microsoft.com/office/drawing/2014/main" id="{3CEE4E42-FDEA-0949-983B-F3D3E392C3A3}"/>
              </a:ext>
            </a:extLst>
          </p:cNvPr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sz="10200" dirty="0"/>
              <a:t>7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920BF6-C6B9-D44F-A551-0A75F1903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936" y="2738622"/>
            <a:ext cx="8102598" cy="75379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SWELL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9A2FE-D74A-2842-BA87-CC1E15DAEC01}"/>
              </a:ext>
            </a:extLst>
          </p:cNvPr>
          <p:cNvSpPr txBox="1"/>
          <p:nvPr/>
        </p:nvSpPr>
        <p:spPr>
          <a:xfrm>
            <a:off x="1219824" y="3976577"/>
            <a:ext cx="68306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Dataset</a:t>
            </a:r>
            <a:r>
              <a:rPr kumimoji="1" lang="ko-KR" altLang="en-US" sz="2800" dirty="0"/>
              <a:t>에 </a:t>
            </a:r>
            <a:r>
              <a:rPr kumimoji="1" lang="en-US" altLang="ko-KR" sz="2800" dirty="0"/>
              <a:t>parameter</a:t>
            </a:r>
            <a:r>
              <a:rPr kumimoji="1" lang="ko-KR" altLang="en-US" sz="2800" dirty="0"/>
              <a:t>가 매우 많다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(30</a:t>
            </a:r>
            <a:r>
              <a:rPr kumimoji="1" lang="ko-KR" altLang="en-US" sz="2800" dirty="0"/>
              <a:t>개</a:t>
            </a:r>
            <a:r>
              <a:rPr kumimoji="1" lang="en-US" altLang="ko-KR" sz="2800" dirty="0"/>
              <a:t>)</a:t>
            </a:r>
            <a:endParaRPr lang="en" altLang="ko-KR" sz="2800" dirty="0"/>
          </a:p>
          <a:p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en-US" altLang="ko-KR" sz="2800" dirty="0"/>
              <a:t>P</a:t>
            </a:r>
            <a:r>
              <a:rPr lang="en" altLang="ko-KR" sz="2800" dirty="0" err="1"/>
              <a:t>earson</a:t>
            </a:r>
            <a:r>
              <a:rPr lang="en" altLang="ko-KR" sz="2800" dirty="0"/>
              <a:t> correlation</a:t>
            </a:r>
            <a:r>
              <a:rPr lang="ko-KR" altLang="en-US" sz="2800" dirty="0"/>
              <a:t> 분석을 통해</a:t>
            </a:r>
            <a:r>
              <a:rPr lang="en" altLang="ko-KR" sz="2800" dirty="0"/>
              <a:t> </a:t>
            </a:r>
            <a:r>
              <a:rPr lang="ko-KR" altLang="en-US" sz="2800" dirty="0"/>
              <a:t> </a:t>
            </a:r>
            <a:r>
              <a:rPr lang="en-US" altLang="ko-KR" sz="2800" dirty="0"/>
              <a:t>Features</a:t>
            </a:r>
            <a:r>
              <a:rPr lang="ko-KR" altLang="en-US" sz="2800" dirty="0"/>
              <a:t> 간의 상관계수를 산출함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&gt;&gt;&gt;</a:t>
            </a:r>
            <a:r>
              <a:rPr lang="ko-KR" altLang="en-US" sz="2800" dirty="0"/>
              <a:t> </a:t>
            </a:r>
            <a:r>
              <a:rPr lang="en-US" altLang="ko-KR" sz="2800" dirty="0"/>
              <a:t>30</a:t>
            </a:r>
            <a:r>
              <a:rPr lang="ko-KR" altLang="en-US" sz="2800" dirty="0"/>
              <a:t>개 </a:t>
            </a:r>
            <a:r>
              <a:rPr lang="en" altLang="ko-KR" sz="2800" dirty="0"/>
              <a:t>feature</a:t>
            </a:r>
            <a:r>
              <a:rPr lang="ko-KR" altLang="en-US" sz="2800" dirty="0"/>
              <a:t>중에서 </a:t>
            </a:r>
            <a:r>
              <a:rPr lang="en" altLang="ko-KR" sz="2800" dirty="0"/>
              <a:t>correlation </a:t>
            </a:r>
            <a:r>
              <a:rPr lang="ko-KR" altLang="en-US" sz="2800" dirty="0"/>
              <a:t>값이 서로 높은 것들은 제외하고</a:t>
            </a:r>
            <a:r>
              <a:rPr lang="en-US" altLang="ko-KR" sz="2800" dirty="0"/>
              <a:t>(</a:t>
            </a:r>
            <a:r>
              <a:rPr lang="ko-KR" altLang="en-US" sz="2800" dirty="0" err="1"/>
              <a:t>중복방지</a:t>
            </a:r>
            <a:r>
              <a:rPr lang="en-US" altLang="ko-KR" sz="2800" dirty="0"/>
              <a:t>), </a:t>
            </a:r>
            <a:r>
              <a:rPr lang="en" altLang="ko-KR" sz="2800" dirty="0"/>
              <a:t>feature selection</a:t>
            </a:r>
            <a:r>
              <a:rPr lang="ko-KR" altLang="en-US" sz="2800" dirty="0"/>
              <a:t>을 통해 결과 기여에 순위가 높은 </a:t>
            </a:r>
            <a:r>
              <a:rPr lang="en" altLang="ko-KR" sz="2800" dirty="0"/>
              <a:t>feature</a:t>
            </a:r>
            <a:r>
              <a:rPr lang="ko-KR" altLang="en-US" sz="2800" dirty="0"/>
              <a:t>만 따로 뽑아내었다</a:t>
            </a:r>
            <a:r>
              <a:rPr lang="en-US" altLang="ko-KR" sz="2800" dirty="0"/>
              <a:t>.</a:t>
            </a:r>
          </a:p>
          <a:p>
            <a:endParaRPr lang="ko-KR" altLang="en-US" sz="2800" dirty="0"/>
          </a:p>
          <a:p>
            <a:r>
              <a:rPr lang="en" altLang="ko-KR" sz="2800" dirty="0"/>
              <a:t>LF/HF (</a:t>
            </a:r>
            <a:r>
              <a:rPr lang="ko-KR" altLang="en-US" sz="2800" dirty="0"/>
              <a:t>상위권</a:t>
            </a:r>
            <a:r>
              <a:rPr lang="en-US" altLang="ko-KR" sz="2800" dirty="0"/>
              <a:t>),</a:t>
            </a:r>
            <a:r>
              <a:rPr lang="ko-KR" altLang="en-US" sz="2800" dirty="0"/>
              <a:t> </a:t>
            </a:r>
            <a:r>
              <a:rPr lang="en" altLang="ko-KR" sz="2800" dirty="0" err="1"/>
              <a:t>pnn</a:t>
            </a:r>
            <a:r>
              <a:rPr lang="en" altLang="ko-KR" sz="2800" dirty="0"/>
              <a:t> 50 (</a:t>
            </a:r>
            <a:r>
              <a:rPr lang="ko-KR" altLang="en-US" sz="2800" dirty="0"/>
              <a:t>상위권</a:t>
            </a:r>
            <a:r>
              <a:rPr lang="en-US" altLang="ko-KR" sz="2800" dirty="0"/>
              <a:t>),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r>
              <a:rPr lang="en" altLang="ko-KR" sz="2800" dirty="0"/>
              <a:t>HR (</a:t>
            </a:r>
            <a:r>
              <a:rPr lang="ko-KR" altLang="en-US" sz="2800" dirty="0"/>
              <a:t>중위권</a:t>
            </a:r>
            <a:r>
              <a:rPr lang="en-US" altLang="ko-KR" sz="2800" dirty="0"/>
              <a:t>),</a:t>
            </a:r>
            <a:r>
              <a:rPr lang="ko-KR" altLang="en-US" sz="2800" dirty="0"/>
              <a:t> </a:t>
            </a:r>
            <a:r>
              <a:rPr lang="en" altLang="ko-KR" sz="2800" dirty="0"/>
              <a:t>RMSSD (</a:t>
            </a:r>
            <a:r>
              <a:rPr lang="ko-KR" altLang="en-US" sz="2800" dirty="0"/>
              <a:t>하위권</a:t>
            </a:r>
            <a:r>
              <a:rPr lang="en-US" altLang="ko-KR" sz="2800" dirty="0"/>
              <a:t>)</a:t>
            </a:r>
          </a:p>
          <a:p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11775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d371a662f_0_26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0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fd371a662f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fd371a662f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fd371a662f_0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fd371a662f_0_26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altLang="ko-KR" sz="7200" dirty="0">
                <a:latin typeface="Calibri"/>
                <a:ea typeface="Calibri"/>
                <a:cs typeface="Calibri"/>
                <a:sym typeface="Calibri"/>
              </a:rPr>
              <a:t>Midterm</a:t>
            </a:r>
            <a:r>
              <a:rPr lang="ko-KR" sz="7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7200" dirty="0" err="1"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fd371a662f_0_26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fd371a662f_0_26"/>
          <p:cNvSpPr txBox="1"/>
          <p:nvPr/>
        </p:nvSpPr>
        <p:spPr>
          <a:xfrm>
            <a:off x="902699" y="3139822"/>
            <a:ext cx="14994600" cy="557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/>
              <a:t>좁힌 </a:t>
            </a:r>
            <a:r>
              <a:rPr lang="en-US" altLang="ko-KR" sz="3500" dirty="0"/>
              <a:t>User-Scenario</a:t>
            </a:r>
            <a:r>
              <a:rPr lang="ko-KR" altLang="en-US" sz="3500" dirty="0"/>
              <a:t>에 맞추어진 기능 추가</a:t>
            </a:r>
          </a:p>
          <a:p>
            <a:pPr>
              <a:lnSpc>
                <a:spcPct val="200000"/>
              </a:lnSpc>
            </a:pPr>
            <a:endParaRPr lang="en-US" altLang="ko-KR" sz="35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/>
              <a:t>PPG-to-Stress </a:t>
            </a:r>
            <a:r>
              <a:rPr lang="ko-KR" altLang="en-US" sz="3500" dirty="0"/>
              <a:t>모델에 추가 </a:t>
            </a:r>
            <a:r>
              <a:rPr lang="en-US" altLang="ko-KR" sz="3500" dirty="0"/>
              <a:t>Feature </a:t>
            </a:r>
            <a:r>
              <a:rPr lang="ko-KR" altLang="en-US" sz="3500" dirty="0"/>
              <a:t>활용하여 성능 개선</a:t>
            </a:r>
            <a:endParaRPr lang="en-US" altLang="ko-KR" sz="35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5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/>
              <a:t>App</a:t>
            </a:r>
            <a:r>
              <a:rPr lang="ko-KR" altLang="en-US" sz="3500" dirty="0"/>
              <a:t>의 시각화 개선을 통한 전반적인 </a:t>
            </a:r>
            <a:r>
              <a:rPr lang="en-US" altLang="ko-KR" sz="3500" dirty="0"/>
              <a:t>UX </a:t>
            </a:r>
            <a:r>
              <a:rPr lang="ko-KR" altLang="en-US" sz="3500" dirty="0"/>
              <a:t>개선</a:t>
            </a:r>
            <a:endParaRPr sz="3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SWELL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46389-35F6-E346-9229-7EC20F64D3C7}"/>
              </a:ext>
            </a:extLst>
          </p:cNvPr>
          <p:cNvSpPr txBox="1"/>
          <p:nvPr/>
        </p:nvSpPr>
        <p:spPr>
          <a:xfrm>
            <a:off x="546515" y="3889639"/>
            <a:ext cx="1680000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D</a:t>
            </a:r>
            <a:r>
              <a:rPr lang="en" altLang="ko-KR" sz="2800" dirty="0" err="1"/>
              <a:t>ataset</a:t>
            </a:r>
            <a:r>
              <a:rPr lang="en" altLang="ko-KR" sz="2800" dirty="0"/>
              <a:t> </a:t>
            </a:r>
            <a:r>
              <a:rPr lang="ko-KR" altLang="en-US" sz="2800" dirty="0"/>
              <a:t>정보 </a:t>
            </a:r>
            <a:r>
              <a:rPr lang="en-US" altLang="ko-KR" sz="2800" dirty="0"/>
              <a:t>: </a:t>
            </a:r>
            <a:r>
              <a:rPr lang="en" altLang="ko-KR" sz="2800" dirty="0"/>
              <a:t>Train = 369,290 </a:t>
            </a:r>
            <a:r>
              <a:rPr lang="ko-KR" altLang="en-US" sz="2800" dirty="0"/>
              <a:t>개의 </a:t>
            </a:r>
            <a:r>
              <a:rPr lang="en" altLang="ko-KR" sz="2800" dirty="0"/>
              <a:t>datapoint / Test = 41,000 </a:t>
            </a:r>
            <a:r>
              <a:rPr lang="ko-KR" altLang="en-US" sz="2800" dirty="0"/>
              <a:t>개의 </a:t>
            </a:r>
            <a:r>
              <a:rPr lang="en" altLang="ko-KR" sz="2800" dirty="0" err="1"/>
              <a:t>datatpoint</a:t>
            </a:r>
            <a:endParaRPr lang="en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4</a:t>
            </a:r>
            <a:r>
              <a:rPr lang="ko-KR" altLang="en-US" sz="2800" dirty="0"/>
              <a:t>가지 </a:t>
            </a:r>
            <a:r>
              <a:rPr lang="en-US" altLang="ko-KR" sz="2800" dirty="0"/>
              <a:t>Feature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가지고 다양한 </a:t>
            </a:r>
            <a:r>
              <a:rPr lang="en" altLang="ko-KR" sz="2800" dirty="0"/>
              <a:t>ML Classifier (3</a:t>
            </a:r>
            <a:r>
              <a:rPr lang="ko-KR" altLang="en-US" sz="2800" dirty="0"/>
              <a:t>단계 </a:t>
            </a:r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en" altLang="ko-KR" sz="2800" dirty="0"/>
              <a:t>non stress</a:t>
            </a:r>
            <a:r>
              <a:rPr lang="ko-KR" altLang="en-US" sz="2800" dirty="0"/>
              <a:t> </a:t>
            </a:r>
            <a:r>
              <a:rPr lang="en-US" altLang="ko-KR" sz="2800" dirty="0"/>
              <a:t>(0)</a:t>
            </a:r>
            <a:r>
              <a:rPr lang="en" altLang="ko-KR" sz="2800" dirty="0"/>
              <a:t>, interrupt</a:t>
            </a:r>
            <a:r>
              <a:rPr lang="ko-KR" altLang="en-US" sz="2800" dirty="0"/>
              <a:t> </a:t>
            </a:r>
            <a:r>
              <a:rPr lang="en-US" altLang="ko-KR" sz="2800" dirty="0"/>
              <a:t>(1)</a:t>
            </a:r>
            <a:r>
              <a:rPr lang="en" altLang="ko-KR" sz="2800" dirty="0"/>
              <a:t>, </a:t>
            </a:r>
            <a:r>
              <a:rPr lang="en" altLang="ko-KR" sz="2800" dirty="0" err="1"/>
              <a:t>timepressure</a:t>
            </a:r>
            <a:r>
              <a:rPr lang="en-US" altLang="ko-KR" sz="2800" dirty="0"/>
              <a:t>(2)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MLP classifier - 0.86 ( hyperparameter / </a:t>
            </a:r>
            <a:r>
              <a:rPr lang="en" altLang="ko-KR" sz="2800" dirty="0" err="1"/>
              <a:t>random_state</a:t>
            </a:r>
            <a:r>
              <a:rPr lang="en" altLang="ko-KR" sz="2800" dirty="0"/>
              <a:t>=1, </a:t>
            </a:r>
            <a:r>
              <a:rPr lang="en" altLang="ko-KR" sz="2800" dirty="0" err="1"/>
              <a:t>max_iter</a:t>
            </a:r>
            <a:r>
              <a:rPr lang="en" altLang="ko-KR" sz="2800" dirty="0"/>
              <a:t>=300 )</a:t>
            </a:r>
          </a:p>
          <a:p>
            <a:pPr marL="457200" indent="-457200">
              <a:buFontTx/>
              <a:buChar char="-"/>
            </a:pPr>
            <a:endParaRPr lang="en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KNN class- 0.98 ( hyperparameter / </a:t>
            </a:r>
            <a:r>
              <a:rPr lang="en" altLang="ko-KR" sz="2800" dirty="0" err="1"/>
              <a:t>n_neighbors</a:t>
            </a:r>
            <a:r>
              <a:rPr lang="en" altLang="ko-KR" sz="2800" dirty="0"/>
              <a:t>=3,     Metric = </a:t>
            </a:r>
            <a:r>
              <a:rPr lang="en" altLang="ko-KR" sz="2800" dirty="0" err="1"/>
              <a:t>minkowsi</a:t>
            </a:r>
            <a:r>
              <a:rPr lang="en" altLang="ko-KR" sz="2800" dirty="0"/>
              <a:t>, weight = default )</a:t>
            </a:r>
          </a:p>
          <a:p>
            <a:endParaRPr lang="en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 </a:t>
            </a:r>
            <a:r>
              <a:rPr lang="en" altLang="ko-KR" sz="2800" dirty="0" err="1"/>
              <a:t>DecisionTree</a:t>
            </a:r>
            <a:r>
              <a:rPr lang="en" altLang="ko-KR" sz="2800" dirty="0"/>
              <a:t> - 0.99 ( hyperparameter / </a:t>
            </a:r>
            <a:r>
              <a:rPr lang="en" altLang="ko-KR" sz="2800" dirty="0" err="1"/>
              <a:t>max_depth</a:t>
            </a:r>
            <a:r>
              <a:rPr lang="en" altLang="ko-KR" sz="2800" dirty="0"/>
              <a:t>=30, </a:t>
            </a:r>
            <a:r>
              <a:rPr lang="en" altLang="ko-KR" sz="2800" dirty="0" err="1"/>
              <a:t>random_state</a:t>
            </a:r>
            <a:r>
              <a:rPr lang="en" altLang="ko-KR" sz="2800" dirty="0"/>
              <a:t>=2 )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최종적으로 </a:t>
            </a:r>
            <a:r>
              <a:rPr lang="en" altLang="ko-KR" sz="2800" dirty="0" err="1"/>
              <a:t>DecisionTree</a:t>
            </a:r>
            <a:r>
              <a:rPr lang="ko-KR" altLang="en-US" sz="2800" dirty="0"/>
              <a:t>가 충분히 좋은 성능을 보였고</a:t>
            </a:r>
            <a:r>
              <a:rPr lang="en-US" altLang="ko-KR" sz="2800" dirty="0"/>
              <a:t>,  </a:t>
            </a:r>
          </a:p>
          <a:p>
            <a:r>
              <a:rPr lang="ko-KR" altLang="en-US" sz="2800" dirty="0"/>
              <a:t>이를 </a:t>
            </a:r>
            <a:r>
              <a:rPr lang="en" altLang="ko-KR" sz="2800" dirty="0" err="1"/>
              <a:t>sklearn</a:t>
            </a:r>
            <a:r>
              <a:rPr lang="en" altLang="ko-KR" sz="2800" dirty="0"/>
              <a:t>-porter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통해 자바로 변환하여 탑재하였다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6316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11595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latin typeface="Helvetica" pitchFamily="2" charset="0"/>
              </a:rPr>
              <a:t>SWELL </a:t>
            </a:r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Dataset Limitation – RR Interval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75376C-BECF-A04F-8278-450B5A91F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407" y="3887077"/>
            <a:ext cx="8534646" cy="5867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B631CE-6F0E-4140-BB24-4B72B8C3F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24" y="3717575"/>
            <a:ext cx="7876275" cy="59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4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WESAD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62244-0DD2-7F4D-BA3A-2C8BDEC7741F}"/>
              </a:ext>
            </a:extLst>
          </p:cNvPr>
          <p:cNvSpPr txBox="1"/>
          <p:nvPr/>
        </p:nvSpPr>
        <p:spPr>
          <a:xfrm>
            <a:off x="1028166" y="4059903"/>
            <a:ext cx="15115048" cy="518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EB5757"/>
                </a:solidFill>
                <a:latin typeface="SFMono-Regular"/>
              </a:rPr>
              <a:t>15</a:t>
            </a:r>
            <a:r>
              <a:rPr lang="ko-KR" altLang="en-US" sz="2800" dirty="0">
                <a:solidFill>
                  <a:srgbClr val="EB5757"/>
                </a:solidFill>
                <a:latin typeface="SFMono-Regular"/>
              </a:rPr>
              <a:t>명의 </a:t>
            </a:r>
            <a:r>
              <a:rPr lang="ko-KR" altLang="en-US" sz="2800" dirty="0"/>
              <a:t>약 </a:t>
            </a:r>
            <a:r>
              <a:rPr lang="en-US" altLang="ko-KR" sz="2800" dirty="0">
                <a:solidFill>
                  <a:srgbClr val="EB5757"/>
                </a:solidFill>
                <a:latin typeface="SFMono-Regular"/>
              </a:rPr>
              <a:t>2</a:t>
            </a:r>
            <a:r>
              <a:rPr lang="ko-KR" altLang="en-US" sz="2800" dirty="0">
                <a:solidFill>
                  <a:srgbClr val="EB5757"/>
                </a:solidFill>
                <a:latin typeface="SFMono-Regular"/>
              </a:rPr>
              <a:t>시간 가량의 </a:t>
            </a:r>
            <a:r>
              <a:rPr lang="en" altLang="ko-KR" sz="2800" dirty="0">
                <a:solidFill>
                  <a:srgbClr val="EB5757"/>
                </a:solidFill>
                <a:latin typeface="SFMono-Regular"/>
              </a:rPr>
              <a:t>BVP</a:t>
            </a:r>
            <a:r>
              <a:rPr lang="ko-KR" altLang="en-US" sz="2800" dirty="0">
                <a:solidFill>
                  <a:srgbClr val="EB5757"/>
                </a:solidFill>
                <a:latin typeface="SFMono-Regular"/>
              </a:rPr>
              <a:t>데이터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4</a:t>
            </a:r>
            <a:r>
              <a:rPr lang="ko-KR" altLang="en-US" sz="2800" dirty="0"/>
              <a:t>단계 </a:t>
            </a:r>
            <a:r>
              <a:rPr lang="en-US" altLang="ko-KR" sz="2800" dirty="0"/>
              <a:t>L</a:t>
            </a:r>
            <a:r>
              <a:rPr lang="en" altLang="ko-KR" sz="2800" dirty="0" err="1"/>
              <a:t>abeling</a:t>
            </a:r>
            <a:endParaRPr lang="en" altLang="ko-KR" sz="2800" dirty="0"/>
          </a:p>
          <a:p>
            <a:pPr marL="457200" lvl="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baseline, non stress, stress, amusement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EB5757"/>
              </a:solidFill>
              <a:effectLst/>
              <a:latin typeface="SFMono-Regular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/>
              <a:t>Converted to Binary Classification  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1 - Stress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0 - Baseline, non stress, amusement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DFDD51-1829-5F4C-A343-2BA264059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04" t="6184" r="7497" b="2943"/>
          <a:stretch/>
        </p:blipFill>
        <p:spPr>
          <a:xfrm>
            <a:off x="8115467" y="3956478"/>
            <a:ext cx="9661919" cy="51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8732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WESAD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Dataset Challenge – Peak Detection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D469C-2A27-5443-A488-CF2707C03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88" y="4504303"/>
            <a:ext cx="8562696" cy="4281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51EAFE-AE99-6C48-9E14-BCAED2E6B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999" y="4338332"/>
            <a:ext cx="9163788" cy="45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8732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Classification Based on WESAD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2D315-A511-8C41-ACB9-2BFA9D1010AA}"/>
              </a:ext>
            </a:extLst>
          </p:cNvPr>
          <p:cNvSpPr txBox="1"/>
          <p:nvPr/>
        </p:nvSpPr>
        <p:spPr>
          <a:xfrm>
            <a:off x="1028166" y="5884863"/>
            <a:ext cx="7094835" cy="3244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800" b="1" dirty="0"/>
              <a:t>4</a:t>
            </a:r>
            <a:r>
              <a:rPr lang="ko-KR" altLang="en-US" sz="2800" b="1" dirty="0"/>
              <a:t>가지 </a:t>
            </a:r>
            <a:r>
              <a:rPr lang="en-US" altLang="ko-KR" sz="2800" b="1" dirty="0"/>
              <a:t>ML Classifier</a:t>
            </a:r>
            <a:endParaRPr lang="en" altLang="ko-KR" sz="2800" b="1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NB - acc : 0.940, f1 : 0.61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DCT - acc : 0.965, f1 : 0.79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KNN - acc : 0.958, f1 : 0.71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GBC - acc : 0.963, f1 : 0.76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561FBC-E723-2240-9E5B-78652CA0C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313" y="2940214"/>
            <a:ext cx="8732521" cy="65493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61586-6852-E54D-912C-E0B922B44A3F}"/>
              </a:ext>
            </a:extLst>
          </p:cNvPr>
          <p:cNvSpPr txBox="1"/>
          <p:nvPr/>
        </p:nvSpPr>
        <p:spPr>
          <a:xfrm>
            <a:off x="1028166" y="3801711"/>
            <a:ext cx="14902397" cy="195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/>
              <a:t>전처리한</a:t>
            </a:r>
            <a:r>
              <a:rPr lang="ko-KR" altLang="en-US" sz="2800" dirty="0"/>
              <a:t> </a:t>
            </a:r>
            <a:r>
              <a:rPr lang="en" altLang="ko-KR" sz="2800" dirty="0"/>
              <a:t>BVP</a:t>
            </a:r>
            <a:r>
              <a:rPr lang="ko-KR" altLang="en-US" sz="2800" dirty="0"/>
              <a:t>에서 </a:t>
            </a:r>
            <a:r>
              <a:rPr lang="en-US" altLang="ko-KR" sz="2800" dirty="0"/>
              <a:t>RR</a:t>
            </a:r>
            <a:r>
              <a:rPr lang="en" altLang="ko-KR" sz="2800" dirty="0"/>
              <a:t> Interval </a:t>
            </a:r>
            <a:r>
              <a:rPr lang="ko-KR" altLang="en-US" sz="2800" dirty="0"/>
              <a:t>산출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RR Interval</a:t>
            </a:r>
            <a:r>
              <a:rPr lang="ko-KR" altLang="en-US" sz="2800" dirty="0"/>
              <a:t>에서 </a:t>
            </a:r>
            <a:r>
              <a:rPr lang="en-US" altLang="ko-KR" sz="2800" dirty="0"/>
              <a:t>4</a:t>
            </a:r>
            <a:r>
              <a:rPr lang="ko-KR" altLang="en-US" sz="2800" dirty="0"/>
              <a:t>가지 </a:t>
            </a:r>
            <a:r>
              <a:rPr lang="en-US" altLang="ko-KR" sz="2800" dirty="0"/>
              <a:t>Major Features</a:t>
            </a:r>
            <a:r>
              <a:rPr lang="ko-KR" altLang="en-US" sz="2800" dirty="0"/>
              <a:t> 산출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	- </a:t>
            </a:r>
            <a:r>
              <a:rPr lang="en" altLang="ko-KR" sz="2800" dirty="0"/>
              <a:t>HR RMSSD pnn50 LF/HF 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F3D20-8A59-C943-9F22-D9723A6C38EE}"/>
              </a:ext>
            </a:extLst>
          </p:cNvPr>
          <p:cNvSpPr txBox="1"/>
          <p:nvPr/>
        </p:nvSpPr>
        <p:spPr>
          <a:xfrm>
            <a:off x="2286133" y="9489605"/>
            <a:ext cx="13879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넓이가 제일 넓은 것은 </a:t>
            </a:r>
            <a:r>
              <a:rPr lang="en" altLang="ko-KR" sz="2800" dirty="0"/>
              <a:t>Decision Tree</a:t>
            </a:r>
            <a:r>
              <a:rPr lang="ko-KR" altLang="en-US" sz="2800" dirty="0"/>
              <a:t>이기에 이를 자바로 옮겼다</a:t>
            </a:r>
            <a:r>
              <a:rPr lang="en-US" altLang="ko-KR" sz="2800" dirty="0"/>
              <a:t>. </a:t>
            </a:r>
            <a:r>
              <a:rPr lang="en" altLang="ko-KR" sz="2800" dirty="0" err="1"/>
              <a:t>sklearn</a:t>
            </a:r>
            <a:r>
              <a:rPr lang="en" altLang="ko-KR" sz="2800" dirty="0"/>
              <a:t>-porter </a:t>
            </a:r>
            <a:r>
              <a:rPr lang="ko-KR" altLang="en-US" sz="2800" dirty="0"/>
              <a:t>이용함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0395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2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Delivery</a:t>
            </a:r>
            <a:endParaRPr/>
          </a:p>
        </p:txBody>
      </p:sp>
      <p:pic>
        <p:nvPicPr>
          <p:cNvPr id="365" name="Google Shape;36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88165" y="4314939"/>
            <a:ext cx="4476124" cy="44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696237" y="6121683"/>
            <a:ext cx="2152429" cy="215242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367" name="Google Shape;367;p12"/>
          <p:cNvGrpSpPr/>
          <p:nvPr/>
        </p:nvGrpSpPr>
        <p:grpSpPr>
          <a:xfrm>
            <a:off x="6362752" y="5721200"/>
            <a:ext cx="2819400" cy="2819400"/>
            <a:chOff x="11125200" y="4967540"/>
            <a:chExt cx="2819400" cy="2819400"/>
          </a:xfrm>
        </p:grpSpPr>
        <p:sp>
          <p:nvSpPr>
            <p:cNvPr id="368" name="Google Shape;368;p12"/>
            <p:cNvSpPr/>
            <p:nvPr/>
          </p:nvSpPr>
          <p:spPr>
            <a:xfrm>
              <a:off x="11503060" y="5345400"/>
              <a:ext cx="2063680" cy="2063680"/>
            </a:xfrm>
            <a:prstGeom prst="ellipse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11125200" y="4967540"/>
              <a:ext cx="2819400" cy="2819400"/>
            </a:xfrm>
            <a:custGeom>
              <a:avLst/>
              <a:gdLst/>
              <a:ahLst/>
              <a:cxnLst/>
              <a:rect l="l" t="t" r="r" b="b"/>
              <a:pathLst>
                <a:path w="2819400" h="2819400" extrusionOk="0">
                  <a:moveTo>
                    <a:pt x="1409700" y="377860"/>
                  </a:moveTo>
                  <a:cubicBezTo>
                    <a:pt x="839831" y="377860"/>
                    <a:pt x="377860" y="839831"/>
                    <a:pt x="377860" y="1409700"/>
                  </a:cubicBezTo>
                  <a:cubicBezTo>
                    <a:pt x="377860" y="1979569"/>
                    <a:pt x="839831" y="2441540"/>
                    <a:pt x="1409700" y="2441540"/>
                  </a:cubicBezTo>
                  <a:cubicBezTo>
                    <a:pt x="1979569" y="2441540"/>
                    <a:pt x="2441540" y="1979569"/>
                    <a:pt x="2441540" y="1409700"/>
                  </a:cubicBezTo>
                  <a:cubicBezTo>
                    <a:pt x="2441540" y="839831"/>
                    <a:pt x="1979569" y="377860"/>
                    <a:pt x="1409700" y="377860"/>
                  </a:cubicBezTo>
                  <a:close/>
                  <a:moveTo>
                    <a:pt x="0" y="0"/>
                  </a:moveTo>
                  <a:lnTo>
                    <a:pt x="2819400" y="0"/>
                  </a:lnTo>
                  <a:lnTo>
                    <a:pt x="2819400" y="2819400"/>
                  </a:lnTo>
                  <a:lnTo>
                    <a:pt x="0" y="28194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0" name="Google Shape;370;p12"/>
          <p:cNvCxnSpPr/>
          <p:nvPr/>
        </p:nvCxnSpPr>
        <p:spPr>
          <a:xfrm rot="10800000" flipH="1">
            <a:off x="5156992" y="6524286"/>
            <a:ext cx="1800595" cy="160214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1" name="Google Shape;371;p12"/>
          <p:cNvCxnSpPr/>
          <p:nvPr/>
        </p:nvCxnSpPr>
        <p:spPr>
          <a:xfrm rot="10800000" flipH="1">
            <a:off x="5029305" y="8131238"/>
            <a:ext cx="2971695" cy="25424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12"/>
          <p:cNvCxnSpPr/>
          <p:nvPr/>
        </p:nvCxnSpPr>
        <p:spPr>
          <a:xfrm>
            <a:off x="6934200" y="6553001"/>
            <a:ext cx="0" cy="220817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2"/>
          <p:cNvCxnSpPr/>
          <p:nvPr/>
        </p:nvCxnSpPr>
        <p:spPr>
          <a:xfrm>
            <a:off x="6972180" y="7537854"/>
            <a:ext cx="0" cy="220817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374;p12"/>
          <p:cNvCxnSpPr/>
          <p:nvPr/>
        </p:nvCxnSpPr>
        <p:spPr>
          <a:xfrm>
            <a:off x="8534400" y="6458885"/>
            <a:ext cx="0" cy="29703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12"/>
          <p:cNvCxnSpPr/>
          <p:nvPr/>
        </p:nvCxnSpPr>
        <p:spPr>
          <a:xfrm>
            <a:off x="8534400" y="7550000"/>
            <a:ext cx="0" cy="251355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12"/>
          <p:cNvSpPr/>
          <p:nvPr/>
        </p:nvSpPr>
        <p:spPr>
          <a:xfrm>
            <a:off x="10458816" y="5924181"/>
            <a:ext cx="2060736" cy="2060736"/>
          </a:xfrm>
          <a:custGeom>
            <a:avLst/>
            <a:gdLst/>
            <a:ahLst/>
            <a:cxnLst/>
            <a:rect l="l" t="t" r="r" b="b"/>
            <a:pathLst>
              <a:path w="2060736" h="2060736" extrusionOk="0">
                <a:moveTo>
                  <a:pt x="1038429" y="15198"/>
                </a:moveTo>
                <a:cubicBezTo>
                  <a:pt x="478072" y="15198"/>
                  <a:pt x="23812" y="469458"/>
                  <a:pt x="23812" y="1029815"/>
                </a:cubicBezTo>
                <a:cubicBezTo>
                  <a:pt x="23812" y="1590172"/>
                  <a:pt x="478072" y="2044432"/>
                  <a:pt x="1038429" y="2044432"/>
                </a:cubicBezTo>
                <a:cubicBezTo>
                  <a:pt x="1598786" y="2044432"/>
                  <a:pt x="2053046" y="1590172"/>
                  <a:pt x="2053046" y="1029815"/>
                </a:cubicBezTo>
                <a:cubicBezTo>
                  <a:pt x="2053046" y="469458"/>
                  <a:pt x="1598786" y="15198"/>
                  <a:pt x="1038429" y="15198"/>
                </a:cubicBezTo>
                <a:close/>
                <a:moveTo>
                  <a:pt x="1030368" y="0"/>
                </a:moveTo>
                <a:cubicBezTo>
                  <a:pt x="1599425" y="0"/>
                  <a:pt x="2060736" y="461311"/>
                  <a:pt x="2060736" y="1030368"/>
                </a:cubicBezTo>
                <a:cubicBezTo>
                  <a:pt x="2060736" y="1599425"/>
                  <a:pt x="1599425" y="2060736"/>
                  <a:pt x="1030368" y="2060736"/>
                </a:cubicBezTo>
                <a:cubicBezTo>
                  <a:pt x="461311" y="2060736"/>
                  <a:pt x="0" y="1599425"/>
                  <a:pt x="0" y="1030368"/>
                </a:cubicBezTo>
                <a:cubicBezTo>
                  <a:pt x="0" y="461311"/>
                  <a:pt x="461311" y="0"/>
                  <a:pt x="10303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chemeClr val="dk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6743556" y="6102004"/>
            <a:ext cx="2060736" cy="2060736"/>
          </a:xfrm>
          <a:prstGeom prst="ellipse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12"/>
          <p:cNvCxnSpPr/>
          <p:nvPr/>
        </p:nvCxnSpPr>
        <p:spPr>
          <a:xfrm>
            <a:off x="7664841" y="7644181"/>
            <a:ext cx="6127359" cy="1606611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9" name="Google Shape;379;p12"/>
          <p:cNvGrpSpPr/>
          <p:nvPr/>
        </p:nvGrpSpPr>
        <p:grpSpPr>
          <a:xfrm>
            <a:off x="7253132" y="6649681"/>
            <a:ext cx="1058991" cy="1005097"/>
            <a:chOff x="6013997" y="3563989"/>
            <a:chExt cx="1058991" cy="1005097"/>
          </a:xfrm>
        </p:grpSpPr>
        <p:sp>
          <p:nvSpPr>
            <p:cNvPr id="380" name="Google Shape;380;p12"/>
            <p:cNvSpPr/>
            <p:nvPr/>
          </p:nvSpPr>
          <p:spPr>
            <a:xfrm>
              <a:off x="6013997" y="3563989"/>
              <a:ext cx="1058991" cy="10050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87159" y="3724345"/>
              <a:ext cx="712665" cy="7126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2" name="Google Shape;382;p12"/>
          <p:cNvSpPr/>
          <p:nvPr/>
        </p:nvSpPr>
        <p:spPr>
          <a:xfrm>
            <a:off x="7301196" y="6689362"/>
            <a:ext cx="956096" cy="956096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12"/>
          <p:cNvCxnSpPr/>
          <p:nvPr/>
        </p:nvCxnSpPr>
        <p:spPr>
          <a:xfrm rot="10800000" flipH="1">
            <a:off x="7577164" y="3764881"/>
            <a:ext cx="5586805" cy="2970044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12"/>
          <p:cNvSpPr/>
          <p:nvPr/>
        </p:nvSpPr>
        <p:spPr>
          <a:xfrm>
            <a:off x="11451454" y="3501434"/>
            <a:ext cx="5801182" cy="5801182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13251283" y="4472678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1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13:00~13:10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2"/>
          <p:cNvSpPr txBox="1"/>
          <p:nvPr/>
        </p:nvSpPr>
        <p:spPr>
          <a:xfrm>
            <a:off x="13251283" y="4945082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2</a:t>
            </a: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13:10~13:23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2"/>
          <p:cNvSpPr txBox="1"/>
          <p:nvPr/>
        </p:nvSpPr>
        <p:spPr>
          <a:xfrm>
            <a:off x="13251283" y="5410344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3</a:t>
            </a: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13:42~13:49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2"/>
          <p:cNvSpPr txBox="1"/>
          <p:nvPr/>
        </p:nvSpPr>
        <p:spPr>
          <a:xfrm>
            <a:off x="13251283" y="5909454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업로드 중..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12"/>
          <p:cNvGrpSpPr/>
          <p:nvPr/>
        </p:nvGrpSpPr>
        <p:grpSpPr>
          <a:xfrm>
            <a:off x="13279961" y="8258361"/>
            <a:ext cx="1449045" cy="292388"/>
            <a:chOff x="8480675" y="8222301"/>
            <a:chExt cx="1449045" cy="292388"/>
          </a:xfrm>
        </p:grpSpPr>
        <p:sp>
          <p:nvSpPr>
            <p:cNvPr id="390" name="Google Shape;390;p12"/>
            <p:cNvSpPr txBox="1"/>
            <p:nvPr/>
          </p:nvSpPr>
          <p:spPr>
            <a:xfrm>
              <a:off x="8494822" y="8222301"/>
              <a:ext cx="1434898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13:40 – 32 dB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2"/>
            <p:cNvSpPr txBox="1"/>
            <p:nvPr/>
          </p:nvSpPr>
          <p:spPr>
            <a:xfrm>
              <a:off x="8480675" y="8390112"/>
              <a:ext cx="1184986" cy="1077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12"/>
          <p:cNvSpPr txBox="1"/>
          <p:nvPr/>
        </p:nvSpPr>
        <p:spPr>
          <a:xfrm>
            <a:off x="13284403" y="6416943"/>
            <a:ext cx="2107457" cy="201593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Today’s Daily stress variation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Yesterday happening hours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390350" y="6916053"/>
            <a:ext cx="784275" cy="7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412930" y="6929046"/>
            <a:ext cx="715618" cy="71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8449" y="3391752"/>
            <a:ext cx="1362901" cy="13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728563">
            <a:off x="2993010" y="3613807"/>
            <a:ext cx="1362901" cy="13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2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2"/>
          <p:cNvSpPr txBox="1"/>
          <p:nvPr/>
        </p:nvSpPr>
        <p:spPr>
          <a:xfrm>
            <a:off x="14532141" y="261897"/>
            <a:ext cx="24383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11290C1-F7FE-5F45-93AB-79418E1D12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4418"/>
          <a:stretch/>
        </p:blipFill>
        <p:spPr>
          <a:xfrm>
            <a:off x="13056442" y="3661208"/>
            <a:ext cx="2599348" cy="5390133"/>
          </a:xfrm>
          <a:prstGeom prst="rect">
            <a:avLst/>
          </a:prstGeom>
        </p:spPr>
      </p:pic>
      <p:pic>
        <p:nvPicPr>
          <p:cNvPr id="395" name="Google Shape;395;p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639293" y="3501435"/>
            <a:ext cx="5404119" cy="559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f2f76997d7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f2f76997d7_0_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f2f76997d7_0_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f2f76997d7_0_32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Criteria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f2f76997d7_0_32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f2f76997d7_0_32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f2f76997d7_0_32"/>
          <p:cNvSpPr/>
          <p:nvPr/>
        </p:nvSpPr>
        <p:spPr>
          <a:xfrm>
            <a:off x="1465425" y="3637893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f2f76997d7_0_32"/>
          <p:cNvSpPr txBox="1"/>
          <p:nvPr/>
        </p:nvSpPr>
        <p:spPr>
          <a:xfrm>
            <a:off x="1449356" y="2837337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f2f76997d7_0_32"/>
          <p:cNvSpPr txBox="1"/>
          <p:nvPr/>
        </p:nvSpPr>
        <p:spPr>
          <a:xfrm>
            <a:off x="1479625" y="3860436"/>
            <a:ext cx="7200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음성을 녹음할 수 있는가?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데이터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측정할 수 있는가?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f2f76997d7_0_32"/>
          <p:cNvSpPr/>
          <p:nvPr/>
        </p:nvSpPr>
        <p:spPr>
          <a:xfrm>
            <a:off x="9143999" y="3623665"/>
            <a:ext cx="7200000" cy="14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f2f76997d7_0_32"/>
          <p:cNvSpPr txBox="1"/>
          <p:nvPr/>
        </p:nvSpPr>
        <p:spPr>
          <a:xfrm>
            <a:off x="9143999" y="2860990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Sensing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Control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f2f76997d7_0_32"/>
          <p:cNvSpPr txBox="1"/>
          <p:nvPr/>
        </p:nvSpPr>
        <p:spPr>
          <a:xfrm>
            <a:off x="9143999" y="3864043"/>
            <a:ext cx="71999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수집을 키고 끌 수 있는가?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Optimization을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위한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Sensing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f2f76997d7_0_32"/>
          <p:cNvSpPr/>
          <p:nvPr/>
        </p:nvSpPr>
        <p:spPr>
          <a:xfrm>
            <a:off x="1479625" y="6191413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f2f76997d7_0_32"/>
          <p:cNvSpPr txBox="1"/>
          <p:nvPr/>
        </p:nvSpPr>
        <p:spPr>
          <a:xfrm>
            <a:off x="1479625" y="5396758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Extraction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f2f76997d7_0_32"/>
          <p:cNvSpPr txBox="1"/>
          <p:nvPr/>
        </p:nvSpPr>
        <p:spPr>
          <a:xfrm>
            <a:off x="1486725" y="6409206"/>
            <a:ext cx="7185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Data에서 LF/HF 산출이 가능한가?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Data에서 기타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산출이 가능한가?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f2f76997d7_0_32"/>
          <p:cNvSpPr/>
          <p:nvPr/>
        </p:nvSpPr>
        <p:spPr>
          <a:xfrm>
            <a:off x="9144000" y="6155589"/>
            <a:ext cx="7199998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f2f76997d7_0_32"/>
          <p:cNvSpPr txBox="1"/>
          <p:nvPr/>
        </p:nvSpPr>
        <p:spPr>
          <a:xfrm>
            <a:off x="9143999" y="5396758"/>
            <a:ext cx="61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Stress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Index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Calculation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f2f76997d7_0_32"/>
          <p:cNvSpPr txBox="1"/>
          <p:nvPr/>
        </p:nvSpPr>
        <p:spPr>
          <a:xfrm>
            <a:off x="9143999" y="6370170"/>
            <a:ext cx="719999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모델을 바탕으로 스트레스 단계 산출이 가능한가?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Output으로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스트레스 지수를 산출할 수 있는가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f2f76997d7_0_32"/>
          <p:cNvSpPr/>
          <p:nvPr/>
        </p:nvSpPr>
        <p:spPr>
          <a:xfrm>
            <a:off x="9143999" y="8522608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f2f76997d7_0_32"/>
          <p:cNvSpPr txBox="1"/>
          <p:nvPr/>
        </p:nvSpPr>
        <p:spPr>
          <a:xfrm>
            <a:off x="9143999" y="7814088"/>
            <a:ext cx="61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Visualization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/Management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f2f76997d7_0_32"/>
          <p:cNvSpPr/>
          <p:nvPr/>
        </p:nvSpPr>
        <p:spPr>
          <a:xfrm>
            <a:off x="1472525" y="8563584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f2f76997d7_0_32"/>
          <p:cNvSpPr txBox="1"/>
          <p:nvPr/>
        </p:nvSpPr>
        <p:spPr>
          <a:xfrm>
            <a:off x="1449356" y="7814088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Speech-To-Text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f2f76997d7_0_32"/>
          <p:cNvSpPr txBox="1"/>
          <p:nvPr/>
        </p:nvSpPr>
        <p:spPr>
          <a:xfrm>
            <a:off x="1465425" y="8818428"/>
            <a:ext cx="699805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음성을 인식하여 텍스트로 변환할 수 있는가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기반의 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작업 구조에 따른 처리와 최적화를 하였는가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423;gf2f76997d7_0_32">
            <a:extLst>
              <a:ext uri="{FF2B5EF4-FFF2-40B4-BE49-F238E27FC236}">
                <a16:creationId xmlns:a16="http://schemas.microsoft.com/office/drawing/2014/main" id="{5F68E9B1-5F67-EF44-8CAC-5844CA0A9AFE}"/>
              </a:ext>
            </a:extLst>
          </p:cNvPr>
          <p:cNvSpPr txBox="1"/>
          <p:nvPr/>
        </p:nvSpPr>
        <p:spPr>
          <a:xfrm>
            <a:off x="9143999" y="8775773"/>
            <a:ext cx="719999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스트레스 지수 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음성 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텍스트를 시각화할 수 있는가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저장된 데이터를 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하고 공유할 수 있는가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fd371a662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fd371a662f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fd371a662f_0_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fd371a662f_0_57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fd371a662f_0_57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dirty="0"/>
              <a:t>25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fd371a662f_0_57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6" name="Google Shape;356;gfd371a662f_0_57"/>
          <p:cNvGraphicFramePr/>
          <p:nvPr>
            <p:extLst>
              <p:ext uri="{D42A27DB-BD31-4B8C-83A1-F6EECF244321}">
                <p14:modId xmlns:p14="http://schemas.microsoft.com/office/powerpoint/2010/main" val="2810800920"/>
              </p:ext>
            </p:extLst>
          </p:nvPr>
        </p:nvGraphicFramePr>
        <p:xfrm>
          <a:off x="685199" y="3060238"/>
          <a:ext cx="16382975" cy="6419825"/>
        </p:xfrm>
        <a:graphic>
          <a:graphicData uri="http://schemas.openxmlformats.org/drawingml/2006/table">
            <a:tbl>
              <a:tblPr>
                <a:noFill/>
                <a:tableStyleId>{9D6DA893-1263-4E83-A607-7CDDED75AD49}</a:tableStyleId>
              </a:tblPr>
              <a:tblGrid>
                <a:gridCol w="27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9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구분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/>
                        <a:t>~ Midterm</a:t>
                      </a:r>
                      <a:endParaRPr sz="2600" b="1" dirty="0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600" b="1" dirty="0"/>
                        <a:t>~ Final</a:t>
                      </a:r>
                      <a:endParaRPr sz="2600" b="1" dirty="0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표재우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App</a:t>
                      </a:r>
                      <a:r>
                        <a:rPr lang="ko-KR" sz="2600" dirty="0"/>
                        <a:t> </a:t>
                      </a:r>
                      <a:r>
                        <a:rPr lang="en-US" altLang="ko-KR" sz="2600" dirty="0"/>
                        <a:t>Architecture </a:t>
                      </a:r>
                      <a:r>
                        <a:rPr lang="ko-KR" sz="2600" dirty="0"/>
                        <a:t>/ UI 구현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Watch</a:t>
                      </a:r>
                      <a:r>
                        <a:rPr lang="ko-KR" sz="2600" dirty="0"/>
                        <a:t> → </a:t>
                      </a:r>
                      <a:r>
                        <a:rPr lang="ko-KR" sz="2600" dirty="0" err="1"/>
                        <a:t>Mobile</a:t>
                      </a:r>
                      <a:r>
                        <a:rPr lang="ko-KR" sz="2600" dirty="0"/>
                        <a:t> 데이터 전송 구현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Visualization</a:t>
                      </a:r>
                      <a:r>
                        <a:rPr lang="en-US" altLang="ko-KR" sz="2600" dirty="0"/>
                        <a:t> </a:t>
                      </a:r>
                      <a:r>
                        <a:rPr lang="ko-KR" altLang="en-US" sz="2600" dirty="0"/>
                        <a:t>개선</a:t>
                      </a:r>
                      <a:endParaRPr lang="en-US" altLang="ko-KR"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/>
                        <a:t>Export &amp; Share Feature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이동욱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HRV </a:t>
                      </a:r>
                      <a:r>
                        <a:rPr lang="en-US" altLang="ko-KR" sz="2600" dirty="0">
                          <a:sym typeface="Wingdings" pitchFamily="2" charset="2"/>
                        </a:rPr>
                        <a:t></a:t>
                      </a:r>
                      <a:r>
                        <a:rPr lang="ko-KR" altLang="en-US" sz="2600" dirty="0">
                          <a:sym typeface="Wingdings" pitchFamily="2" charset="2"/>
                        </a:rPr>
                        <a:t> </a:t>
                      </a:r>
                      <a:r>
                        <a:rPr lang="ko-KR" sz="2600" dirty="0" err="1"/>
                        <a:t>Stress</a:t>
                      </a:r>
                      <a:r>
                        <a:rPr lang="ko-KR" sz="2600" dirty="0"/>
                        <a:t> </a:t>
                      </a:r>
                      <a:r>
                        <a:rPr lang="ko-KR" sz="2600" dirty="0" err="1"/>
                        <a:t>Study</a:t>
                      </a:r>
                      <a:r>
                        <a:rPr lang="ko-KR" sz="2600" dirty="0"/>
                        <a:t> 및 Data 확보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→ </a:t>
                      </a:r>
                      <a:r>
                        <a:rPr lang="ko-KR" sz="2600" dirty="0" err="1"/>
                        <a:t>Stress</a:t>
                      </a:r>
                      <a:r>
                        <a:rPr lang="ko-KR" sz="2600" dirty="0"/>
                        <a:t> Data 모델 구현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600" dirty="0">
                          <a:solidFill>
                            <a:schemeClr val="dk1"/>
                          </a:solidFill>
                        </a:rPr>
                        <a:t>PPG-To-Stress Model </a:t>
                      </a:r>
                      <a:r>
                        <a:rPr lang="ko-KR" altLang="en-US" sz="2600" dirty="0">
                          <a:solidFill>
                            <a:schemeClr val="dk1"/>
                          </a:solidFill>
                        </a:rPr>
                        <a:t>개선</a:t>
                      </a:r>
                      <a:endParaRPr sz="2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박지상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데이터 </a:t>
                      </a:r>
                      <a:r>
                        <a:rPr lang="ko-KR" sz="2600" dirty="0" err="1"/>
                        <a:t>센싱</a:t>
                      </a:r>
                      <a:r>
                        <a:rPr lang="ko-KR" sz="2600" dirty="0"/>
                        <a:t> / 음성 녹음 구현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Stress</a:t>
                      </a:r>
                      <a:r>
                        <a:rPr lang="ko-KR" sz="2600" dirty="0"/>
                        <a:t> 지수 및 음성 </a:t>
                      </a:r>
                      <a:r>
                        <a:rPr lang="ko-KR" sz="2600" dirty="0" err="1"/>
                        <a:t>Visualization</a:t>
                      </a:r>
                      <a:r>
                        <a:rPr lang="ko-KR" sz="2600" dirty="0"/>
                        <a:t> 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/>
                        <a:t>Speech-To-Text </a:t>
                      </a:r>
                      <a:r>
                        <a:rPr lang="ko-KR" altLang="en-US" sz="2600" dirty="0"/>
                        <a:t>구현</a:t>
                      </a:r>
                      <a:endParaRPr lang="en-US"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/>
                        <a:t>Audio Segmentation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정재윤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</a:t>
                      </a:r>
                      <a:r>
                        <a:rPr lang="ko-KR" sz="2600" dirty="0" err="1"/>
                        <a:t>Raw</a:t>
                      </a:r>
                      <a:r>
                        <a:rPr lang="ko-KR" sz="2600" dirty="0"/>
                        <a:t> Data LF/HF Processing 구현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PPG → </a:t>
                      </a: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Stress</a:t>
                      </a: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 Data 모델 구현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</a:t>
                      </a:r>
                      <a:r>
                        <a:rPr lang="ko-KR" sz="2600" dirty="0" err="1"/>
                        <a:t>Raw</a:t>
                      </a:r>
                      <a:r>
                        <a:rPr lang="ko-KR" sz="2600" dirty="0"/>
                        <a:t> Data Processing </a:t>
                      </a:r>
                      <a:r>
                        <a:rPr lang="ko-KR" altLang="en-US" sz="2600" dirty="0"/>
                        <a:t>개선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6"/>
          <p:cNvSpPr/>
          <p:nvPr/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rgbClr val="F3EF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5" name="Google Shape;435;p16"/>
          <p:cNvSpPr/>
          <p:nvPr/>
        </p:nvSpPr>
        <p:spPr>
          <a:xfrm>
            <a:off x="4627407" y="0"/>
            <a:ext cx="3794584" cy="10287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6" name="Google Shape;436;p16"/>
          <p:cNvSpPr/>
          <p:nvPr/>
        </p:nvSpPr>
        <p:spPr>
          <a:xfrm>
            <a:off x="4388362" y="0"/>
            <a:ext cx="3729483" cy="10287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37" name="Google Shape;437;p16" descr="Question mark on green pastel background"/>
          <p:cNvPicPr preferRelativeResize="0"/>
          <p:nvPr/>
        </p:nvPicPr>
        <p:blipFill rotWithShape="1">
          <a:blip r:embed="rId3">
            <a:alphaModFix/>
          </a:blip>
          <a:srcRect l="41530" r="1537"/>
          <a:stretch/>
        </p:blipFill>
        <p:spPr>
          <a:xfrm>
            <a:off x="-2260" y="10"/>
            <a:ext cx="7808926" cy="10286990"/>
          </a:xfrm>
          <a:custGeom>
            <a:avLst/>
            <a:gdLst/>
            <a:ahLst/>
            <a:cxnLst/>
            <a:rect l="l" t="t" r="r" b="b"/>
            <a:pathLst>
              <a:path w="5205951" h="6858000" extrusionOk="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38" name="Google Shape;438;p16"/>
          <p:cNvSpPr/>
          <p:nvPr/>
        </p:nvSpPr>
        <p:spPr>
          <a:xfrm>
            <a:off x="3538608" y="0"/>
            <a:ext cx="4268058" cy="10287000"/>
          </a:xfrm>
          <a:custGeom>
            <a:avLst/>
            <a:gdLst/>
            <a:ahLst/>
            <a:cxnLst/>
            <a:rect l="l" t="t" r="r" b="b"/>
            <a:pathLst>
              <a:path w="2845372" h="6858000" extrusionOk="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6"/>
          <p:cNvSpPr txBox="1"/>
          <p:nvPr/>
        </p:nvSpPr>
        <p:spPr>
          <a:xfrm>
            <a:off x="12115800" y="4358670"/>
            <a:ext cx="11582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>
                <a:latin typeface="Calibri"/>
                <a:ea typeface="Calibri"/>
                <a:cs typeface="Calibri"/>
                <a:sym typeface="Calibri"/>
              </a:rPr>
              <a:t>Target User &amp; Problem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7400" y="2830046"/>
            <a:ext cx="4835639" cy="68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275" y="2830050"/>
            <a:ext cx="10664614" cy="68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sz="10200" dirty="0">
                <a:ea typeface="Calibri"/>
              </a:rPr>
              <a:t>02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dirty="0">
                <a:latin typeface="Calibri"/>
                <a:ea typeface="Calibri"/>
                <a:cs typeface="Calibri"/>
                <a:sym typeface="Calibri"/>
              </a:rPr>
              <a:t>Target </a:t>
            </a:r>
            <a:r>
              <a:rPr lang="ko-KR" sz="7200" dirty="0" err="1">
                <a:latin typeface="Calibri"/>
                <a:ea typeface="Calibri"/>
                <a:cs typeface="Calibri"/>
                <a:sym typeface="Calibri"/>
              </a:rPr>
              <a:t>User</a:t>
            </a:r>
            <a:r>
              <a:rPr lang="ko-KR" sz="7200" dirty="0"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ko-KR" sz="7200" dirty="0" err="1"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EA9AE-4222-254A-AAAE-B4F4A4A7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23" y="2774802"/>
            <a:ext cx="6658318" cy="374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699DB51-CF21-3943-9EA6-5F3A81159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242" y="2774803"/>
            <a:ext cx="6429382" cy="3605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83902A-42F0-CD4E-9559-5EEB647DB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623" y="6380468"/>
            <a:ext cx="6705618" cy="3798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8FAE82-99E8-264F-81B6-B079AE9FB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0241" y="6380467"/>
            <a:ext cx="6429382" cy="37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9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Solution idea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sz="10200" dirty="0">
                <a:ea typeface="Calibri"/>
              </a:rPr>
              <a:t>03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204" y="4866093"/>
            <a:ext cx="2236356" cy="223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75325" y="7663425"/>
            <a:ext cx="6520398" cy="202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10358625" y="8673799"/>
            <a:ext cx="432663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3000" dirty="0">
                <a:solidFill>
                  <a:schemeClr val="dk1"/>
                </a:solidFill>
              </a:rPr>
              <a:t>저장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공유를 통한 활용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5"/>
          <p:cNvGrpSpPr/>
          <p:nvPr/>
        </p:nvGrpSpPr>
        <p:grpSpPr>
          <a:xfrm>
            <a:off x="8975325" y="5298049"/>
            <a:ext cx="6520398" cy="2020748"/>
            <a:chOff x="13886343" y="820186"/>
            <a:chExt cx="6520398" cy="2020748"/>
          </a:xfrm>
        </p:grpSpPr>
        <p:pic>
          <p:nvPicPr>
            <p:cNvPr id="142" name="Google Shape;142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886343" y="820186"/>
              <a:ext cx="6520398" cy="2020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5"/>
            <p:cNvSpPr txBox="1"/>
            <p:nvPr/>
          </p:nvSpPr>
          <p:spPr>
            <a:xfrm>
              <a:off x="15151374" y="1599094"/>
              <a:ext cx="4777128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ko-KR" sz="3000" dirty="0">
                  <a:solidFill>
                    <a:schemeClr val="dk1"/>
                  </a:solidFill>
                </a:rPr>
                <a:t>스트레스</a:t>
              </a:r>
              <a:r>
                <a:rPr lang="ko-KR" altLang="en-US" sz="3000" dirty="0">
                  <a:solidFill>
                    <a:schemeClr val="dk1"/>
                  </a:solidFill>
                </a:rPr>
                <a:t>가 </a:t>
              </a:r>
              <a:r>
                <a:rPr lang="ko-KR" sz="3000" dirty="0">
                  <a:solidFill>
                    <a:schemeClr val="dk1"/>
                  </a:solidFill>
                </a:rPr>
                <a:t>높았던</a:t>
              </a:r>
              <a:r>
                <a:rPr lang="ko-KR" altLang="en-US" sz="3000" dirty="0">
                  <a:solidFill>
                    <a:schemeClr val="dk1"/>
                  </a:solidFill>
                </a:rPr>
                <a:t> </a:t>
              </a:r>
              <a:r>
                <a:rPr lang="ko-KR" sz="3000" dirty="0">
                  <a:solidFill>
                    <a:schemeClr val="dk1"/>
                  </a:solidFill>
                </a:rPr>
                <a:t>구간의 음성 </a:t>
              </a:r>
              <a:r>
                <a:rPr lang="ko-KR" altLang="en-US" sz="3000" dirty="0">
                  <a:solidFill>
                    <a:schemeClr val="dk1"/>
                  </a:solidFill>
                </a:rPr>
                <a:t>및 텍스트 검토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" name="Google Shape;144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055018" y="1504792"/>
              <a:ext cx="1066495" cy="10664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5"/>
          <p:cNvGrpSpPr/>
          <p:nvPr/>
        </p:nvGrpSpPr>
        <p:grpSpPr>
          <a:xfrm>
            <a:off x="7618293" y="3178095"/>
            <a:ext cx="4467160" cy="1757995"/>
            <a:chOff x="3900861" y="4291051"/>
            <a:chExt cx="4328224" cy="1757995"/>
          </a:xfrm>
        </p:grpSpPr>
        <p:pic>
          <p:nvPicPr>
            <p:cNvPr id="147" name="Google Shape;147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00861" y="4291051"/>
              <a:ext cx="4328224" cy="1757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5"/>
            <p:cNvSpPr txBox="1"/>
            <p:nvPr/>
          </p:nvSpPr>
          <p:spPr>
            <a:xfrm>
              <a:off x="4994186" y="5133597"/>
              <a:ext cx="2728068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altLang="ko-KR" sz="3000" dirty="0">
                  <a:solidFill>
                    <a:schemeClr val="dk1"/>
                  </a:solidFill>
                </a:rPr>
                <a:t>PPG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000" dirty="0">
                  <a:solidFill>
                    <a:schemeClr val="dk1"/>
                  </a:solidFill>
                </a:rPr>
                <a:t>→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alt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Stress </a:t>
              </a:r>
              <a:endParaRPr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" name="Google Shape;149;p5" descr="화살이(가) 표시된 사진&#10;&#10;자동 생성된 설명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71889" y="5034941"/>
              <a:ext cx="751269" cy="7512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" name="Google Shape;150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33760" y="8241239"/>
            <a:ext cx="897245" cy="89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40720" y="8546315"/>
            <a:ext cx="857608" cy="857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717732" y="7378718"/>
            <a:ext cx="192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Wear OS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59769" y="4973897"/>
            <a:ext cx="2020748" cy="202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5121993" y="7386054"/>
            <a:ext cx="249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OS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71084" y="5553122"/>
            <a:ext cx="862298" cy="862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45;p5">
            <a:extLst>
              <a:ext uri="{FF2B5EF4-FFF2-40B4-BE49-F238E27FC236}">
                <a16:creationId xmlns:a16="http://schemas.microsoft.com/office/drawing/2014/main" id="{4DB5342F-129D-5740-B7B6-3C0E4C5F0816}"/>
              </a:ext>
            </a:extLst>
          </p:cNvPr>
          <p:cNvGrpSpPr/>
          <p:nvPr/>
        </p:nvGrpSpPr>
        <p:grpSpPr>
          <a:xfrm>
            <a:off x="12414981" y="3123935"/>
            <a:ext cx="4467160" cy="1757995"/>
            <a:chOff x="3900861" y="4291051"/>
            <a:chExt cx="4328224" cy="1757995"/>
          </a:xfrm>
        </p:grpSpPr>
        <p:pic>
          <p:nvPicPr>
            <p:cNvPr id="29" name="Google Shape;147;p5">
              <a:extLst>
                <a:ext uri="{FF2B5EF4-FFF2-40B4-BE49-F238E27FC236}">
                  <a16:creationId xmlns:a16="http://schemas.microsoft.com/office/drawing/2014/main" id="{0655C5F7-66FB-9B4F-B4D0-429C5C49CE1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00861" y="4291051"/>
              <a:ext cx="4328224" cy="1757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148;p5">
              <a:extLst>
                <a:ext uri="{FF2B5EF4-FFF2-40B4-BE49-F238E27FC236}">
                  <a16:creationId xmlns:a16="http://schemas.microsoft.com/office/drawing/2014/main" id="{C4BF5B83-E266-D24D-B61C-BAA14784E277}"/>
                </a:ext>
              </a:extLst>
            </p:cNvPr>
            <p:cNvSpPr txBox="1"/>
            <p:nvPr/>
          </p:nvSpPr>
          <p:spPr>
            <a:xfrm>
              <a:off x="4979497" y="5133597"/>
              <a:ext cx="2966976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altLang="ko-KR" sz="3000" dirty="0">
                  <a:solidFill>
                    <a:schemeClr val="dk1"/>
                  </a:solidFill>
                </a:rPr>
                <a:t>Speech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000" dirty="0">
                  <a:solidFill>
                    <a:schemeClr val="dk1"/>
                  </a:solidFill>
                </a:rPr>
                <a:t>→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alt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 </a:t>
              </a:r>
              <a:endParaRPr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Google Shape;149;p5" descr="화살이(가) 표시된 사진&#10;&#10;자동 생성된 설명">
              <a:extLst>
                <a:ext uri="{FF2B5EF4-FFF2-40B4-BE49-F238E27FC236}">
                  <a16:creationId xmlns:a16="http://schemas.microsoft.com/office/drawing/2014/main" id="{1C4913F6-AC66-1D44-BFC7-620D044C100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71889" y="5034941"/>
              <a:ext cx="751269" cy="7512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cb7cb0430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cb7cb0430a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cb7cb0430a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cb7cb0430a_0_12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cb7cb0430a_0_12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10200" dirty="0"/>
              <a:t>4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cb7cb0430a_0_12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cb7cb0430a_0_12"/>
          <p:cNvSpPr txBox="1"/>
          <p:nvPr/>
        </p:nvSpPr>
        <p:spPr>
          <a:xfrm>
            <a:off x="344733" y="4421792"/>
            <a:ext cx="8581050" cy="560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200" dirty="0">
                <a:solidFill>
                  <a:schemeClr val="dk1"/>
                </a:solidFill>
              </a:rPr>
              <a:t>업무 시작 시점에 버튼을 눌러</a:t>
            </a:r>
            <a:r>
              <a:rPr lang="ko-KR" sz="2200" dirty="0">
                <a:solidFill>
                  <a:schemeClr val="dk1"/>
                </a:solidFill>
              </a:rPr>
              <a:t> </a:t>
            </a:r>
            <a:r>
              <a:rPr lang="ko-KR" altLang="en-US" sz="2200" dirty="0">
                <a:solidFill>
                  <a:schemeClr val="dk1"/>
                </a:solidFill>
              </a:rPr>
              <a:t>기록 시작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200" dirty="0">
                <a:solidFill>
                  <a:schemeClr val="dk1"/>
                </a:solidFill>
              </a:rPr>
              <a:t>대면 업무 처리 간 </a:t>
            </a:r>
            <a:r>
              <a:rPr lang="en-US" altLang="ko-KR" sz="2200" dirty="0">
                <a:solidFill>
                  <a:schemeClr val="dk1"/>
                </a:solidFill>
              </a:rPr>
              <a:t>Watch</a:t>
            </a:r>
            <a:r>
              <a:rPr lang="ko-KR" altLang="en-US" sz="2200" dirty="0">
                <a:solidFill>
                  <a:schemeClr val="dk1"/>
                </a:solidFill>
              </a:rPr>
              <a:t>에서</a:t>
            </a:r>
            <a:r>
              <a:rPr lang="ko-KR" sz="2200" dirty="0">
                <a:solidFill>
                  <a:schemeClr val="dk1"/>
                </a:solidFill>
              </a:rPr>
              <a:t> </a:t>
            </a:r>
            <a:r>
              <a:rPr lang="en-US" altLang="ko-KR" sz="2200" dirty="0">
                <a:solidFill>
                  <a:schemeClr val="dk1"/>
                </a:solidFill>
              </a:rPr>
              <a:t>PPG</a:t>
            </a:r>
            <a:r>
              <a:rPr lang="ko-KR" altLang="en-US" sz="2200" dirty="0">
                <a:solidFill>
                  <a:schemeClr val="dk1"/>
                </a:solidFill>
              </a:rPr>
              <a:t> 및 음성 기록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200" dirty="0">
                <a:solidFill>
                  <a:schemeClr val="dk1"/>
                </a:solidFill>
              </a:rPr>
              <a:t>Watch</a:t>
            </a:r>
            <a:r>
              <a:rPr lang="ko-KR" altLang="en-US" sz="2200" dirty="0">
                <a:solidFill>
                  <a:schemeClr val="dk1"/>
                </a:solidFill>
              </a:rPr>
              <a:t>에서 스마트폰으로 주기적으로 데이터 전송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1"/>
                </a:solidFill>
              </a:rPr>
              <a:t>4.</a:t>
            </a:r>
            <a:r>
              <a:rPr lang="ko-KR" altLang="en-US" sz="2200" dirty="0">
                <a:solidFill>
                  <a:schemeClr val="dk1"/>
                </a:solidFill>
              </a:rPr>
              <a:t>   </a:t>
            </a:r>
            <a:r>
              <a:rPr lang="en-US" altLang="ko-KR" sz="2200" dirty="0">
                <a:solidFill>
                  <a:schemeClr val="dk1"/>
                </a:solidFill>
              </a:rPr>
              <a:t>Speech-To-Text</a:t>
            </a:r>
            <a:r>
              <a:rPr lang="ko-KR" altLang="en-US" sz="2200" dirty="0">
                <a:solidFill>
                  <a:schemeClr val="dk1"/>
                </a:solidFill>
              </a:rPr>
              <a:t> </a:t>
            </a:r>
            <a:r>
              <a:rPr lang="en-US" altLang="ko-KR" sz="2200" dirty="0">
                <a:solidFill>
                  <a:schemeClr val="dk1"/>
                </a:solidFill>
              </a:rPr>
              <a:t>(Cloud-based), PPG-To-Stress (Edge-based)</a:t>
            </a: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n-US" altLang="ko-KR" sz="2200" dirty="0">
                <a:solidFill>
                  <a:schemeClr val="dk1"/>
                </a:solidFill>
              </a:rPr>
              <a:t>DB</a:t>
            </a:r>
            <a:r>
              <a:rPr lang="ko-KR" altLang="en-US" sz="2200" dirty="0">
                <a:solidFill>
                  <a:schemeClr val="dk1"/>
                </a:solidFill>
              </a:rPr>
              <a:t>에 음성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텍스트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스트레스 데이터 저장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ko-KR" altLang="en-US" sz="2200" dirty="0">
                <a:solidFill>
                  <a:schemeClr val="dk1"/>
                </a:solidFill>
              </a:rPr>
              <a:t>업무 종료 시점에 버튼을 눌러 기록 종료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1"/>
                </a:solidFill>
              </a:rPr>
              <a:t>7.</a:t>
            </a:r>
            <a:r>
              <a:rPr lang="ko-KR" altLang="en-US" sz="2200" b="1" dirty="0">
                <a:solidFill>
                  <a:schemeClr val="dk1"/>
                </a:solidFill>
              </a:rPr>
              <a:t>   </a:t>
            </a:r>
            <a:r>
              <a:rPr lang="en-US" altLang="ko-KR" sz="2200" dirty="0">
                <a:solidFill>
                  <a:schemeClr val="dk1"/>
                </a:solidFill>
              </a:rPr>
              <a:t>Sync</a:t>
            </a:r>
            <a:r>
              <a:rPr lang="ko-KR" altLang="en-US" sz="2200" dirty="0">
                <a:solidFill>
                  <a:schemeClr val="dk1"/>
                </a:solidFill>
              </a:rPr>
              <a:t>된 음성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텍스트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스트레스 로그 확인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1"/>
                </a:solidFill>
              </a:rPr>
              <a:t>8. </a:t>
            </a:r>
            <a:r>
              <a:rPr lang="ko-KR" altLang="en-US" sz="2200" dirty="0">
                <a:solidFill>
                  <a:schemeClr val="dk1"/>
                </a:solidFill>
              </a:rPr>
              <a:t>  필요 시 폭언</a:t>
            </a:r>
            <a:r>
              <a:rPr lang="en-US" altLang="ko-KR" sz="2200" dirty="0">
                <a:solidFill>
                  <a:schemeClr val="dk1"/>
                </a:solidFill>
              </a:rPr>
              <a:t>,</a:t>
            </a:r>
            <a:r>
              <a:rPr lang="ko-KR" altLang="en-US" sz="2200" dirty="0">
                <a:solidFill>
                  <a:schemeClr val="dk1"/>
                </a:solidFill>
              </a:rPr>
              <a:t> 욕설이 들어간 부분을 저장하여 활용</a:t>
            </a:r>
            <a:endParaRPr lang="en-US" altLang="ko-KR" sz="2200" dirty="0">
              <a:solidFill>
                <a:schemeClr val="dk1"/>
              </a:solidFill>
            </a:endParaRPr>
          </a:p>
        </p:txBody>
      </p:sp>
      <p:sp>
        <p:nvSpPr>
          <p:cNvPr id="185" name="Google Shape;185;gcb7cb0430a_0_12"/>
          <p:cNvSpPr txBox="1"/>
          <p:nvPr/>
        </p:nvSpPr>
        <p:spPr>
          <a:xfrm>
            <a:off x="9149567" y="5437454"/>
            <a:ext cx="858105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ko-KR" alt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피실험자의 스트레스 지수를 낮추기 위해 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ko-KR" alt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분간 명상한다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ko-KR" alt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민원 업무 환경을 가정하고 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욕설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폭언이 담긴 음성파일을 청취한다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200" dirty="0">
                <a:solidFill>
                  <a:schemeClr val="dk1"/>
                </a:solidFill>
              </a:rPr>
              <a:t>명상을 했을</a:t>
            </a:r>
            <a:r>
              <a:rPr lang="ko-KR" altLang="en-US" sz="2200" dirty="0">
                <a:solidFill>
                  <a:schemeClr val="dk1"/>
                </a:solidFill>
              </a:rPr>
              <a:t> </a:t>
            </a:r>
            <a:r>
              <a:rPr lang="ko-KR" sz="2200" dirty="0">
                <a:solidFill>
                  <a:schemeClr val="dk1"/>
                </a:solidFill>
              </a:rPr>
              <a:t>때와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비교하여 스트레스 지수</a:t>
            </a:r>
            <a:r>
              <a:rPr lang="ko-KR" alt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변화를 확인한다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</a:rPr>
              <a:t>4.</a:t>
            </a:r>
            <a:r>
              <a:rPr lang="ko-KR" altLang="en-US" sz="2200" dirty="0">
                <a:solidFill>
                  <a:schemeClr val="dk1"/>
                </a:solidFill>
              </a:rPr>
              <a:t> 음성 파일을 들으며 </a:t>
            </a:r>
            <a:r>
              <a:rPr lang="en-US" altLang="ko-KR" sz="2200" dirty="0">
                <a:solidFill>
                  <a:schemeClr val="dk1"/>
                </a:solidFill>
              </a:rPr>
              <a:t>Speech-To-Text </a:t>
            </a:r>
            <a:r>
              <a:rPr lang="ko-KR" altLang="en-US" sz="2200" dirty="0">
                <a:solidFill>
                  <a:schemeClr val="dk1"/>
                </a:solidFill>
              </a:rPr>
              <a:t>변환 정확도를 확인한다</a:t>
            </a:r>
            <a:r>
              <a:rPr lang="en-US" altLang="ko-KR" sz="2200" dirty="0">
                <a:solidFill>
                  <a:schemeClr val="dk1"/>
                </a:solidFill>
              </a:rPr>
              <a:t>.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15" name="Google Shape;296;gcb7cb0430a_0_205">
            <a:extLst>
              <a:ext uri="{FF2B5EF4-FFF2-40B4-BE49-F238E27FC236}">
                <a16:creationId xmlns:a16="http://schemas.microsoft.com/office/drawing/2014/main" id="{AB0B8118-515E-5147-94D2-2840301146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6949" y="2977076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97;gcb7cb0430a_0_205">
            <a:extLst>
              <a:ext uri="{FF2B5EF4-FFF2-40B4-BE49-F238E27FC236}">
                <a16:creationId xmlns:a16="http://schemas.microsoft.com/office/drawing/2014/main" id="{275B3D5E-25C1-4844-BA57-4641A2570469}"/>
              </a:ext>
            </a:extLst>
          </p:cNvPr>
          <p:cNvSpPr txBox="1"/>
          <p:nvPr/>
        </p:nvSpPr>
        <p:spPr>
          <a:xfrm>
            <a:off x="647912" y="3472386"/>
            <a:ext cx="4247400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latin typeface="Calibri"/>
                <a:ea typeface="Calibri"/>
                <a:cs typeface="Calibri"/>
                <a:sym typeface="Calibri"/>
              </a:rPr>
              <a:t>Usage Scenario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Google Shape;296;gcb7cb0430a_0_205">
            <a:extLst>
              <a:ext uri="{FF2B5EF4-FFF2-40B4-BE49-F238E27FC236}">
                <a16:creationId xmlns:a16="http://schemas.microsoft.com/office/drawing/2014/main" id="{C99C7937-207B-5C48-8736-2E9893B0ED3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7438" y="2990967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97;gcb7cb0430a_0_205">
            <a:extLst>
              <a:ext uri="{FF2B5EF4-FFF2-40B4-BE49-F238E27FC236}">
                <a16:creationId xmlns:a16="http://schemas.microsoft.com/office/drawing/2014/main" id="{2C603940-B558-C74A-9106-3BDA356E3578}"/>
              </a:ext>
            </a:extLst>
          </p:cNvPr>
          <p:cNvSpPr txBox="1"/>
          <p:nvPr/>
        </p:nvSpPr>
        <p:spPr>
          <a:xfrm>
            <a:off x="9368401" y="3486277"/>
            <a:ext cx="491336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Malgun Gothic"/>
                <a:cs typeface="Calibri"/>
                <a:sym typeface="Calibri"/>
              </a:rPr>
              <a:t>Evaluation Strategy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sz="10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1242" y="3537591"/>
            <a:ext cx="2236356" cy="223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54249" y="3659420"/>
            <a:ext cx="2020748" cy="202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99410" y="4224620"/>
            <a:ext cx="862298" cy="8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 txBox="1"/>
          <p:nvPr/>
        </p:nvSpPr>
        <p:spPr>
          <a:xfrm>
            <a:off x="583075" y="6059575"/>
            <a:ext cx="36927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Recording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Sensors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Raw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SPO2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SDNN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HD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Static</a:t>
            </a:r>
            <a:endParaRPr/>
          </a:p>
        </p:txBody>
      </p:sp>
      <p:sp>
        <p:nvSpPr>
          <p:cNvPr id="220" name="Google Shape;220;p13"/>
          <p:cNvSpPr txBox="1"/>
          <p:nvPr/>
        </p:nvSpPr>
        <p:spPr>
          <a:xfrm>
            <a:off x="3968703" y="3555440"/>
            <a:ext cx="43237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latin typeface="+mn-ea"/>
                <a:ea typeface="+mn-ea"/>
                <a:cs typeface="Calibri"/>
                <a:sym typeface="Calibri"/>
              </a:rPr>
              <a:t>PPG : 10</a:t>
            </a:r>
            <a:r>
              <a:rPr lang="ko-KR" altLang="en-US" sz="3200" b="1" dirty="0">
                <a:latin typeface="+mn-ea"/>
                <a:ea typeface="+mn-ea"/>
                <a:cs typeface="Calibri"/>
                <a:sym typeface="Calibri"/>
              </a:rPr>
              <a:t>초</a:t>
            </a:r>
            <a:r>
              <a:rPr lang="ko-KR" sz="3200" b="1" dirty="0">
                <a:latin typeface="+mn-ea"/>
                <a:ea typeface="+mn-ea"/>
                <a:cs typeface="Calibri"/>
                <a:sym typeface="Calibri"/>
              </a:rPr>
              <a:t> 단위 전송</a:t>
            </a:r>
            <a:endParaRPr sz="3200" b="1" dirty="0"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6561708" y="6087625"/>
            <a:ext cx="412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ko-KR" sz="3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000" b="1" dirty="0" err="1">
                <a:latin typeface="Calibri"/>
                <a:ea typeface="Calibri"/>
                <a:cs typeface="Calibri"/>
                <a:sym typeface="Calibri"/>
              </a:rPr>
              <a:t>Extraction</a:t>
            </a:r>
            <a:endParaRPr sz="30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 dirty="0">
                <a:latin typeface="Calibri"/>
                <a:ea typeface="Calibri"/>
                <a:cs typeface="Calibri"/>
                <a:sym typeface="Calibri"/>
              </a:rPr>
              <a:t>LF, HF, LF_HF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 dirty="0">
                <a:latin typeface="Calibri"/>
                <a:ea typeface="Calibri"/>
                <a:cs typeface="Calibri"/>
                <a:sym typeface="Calibri"/>
              </a:rPr>
              <a:t>HR, TP, VLF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 dirty="0">
                <a:latin typeface="Calibri"/>
                <a:ea typeface="Calibri"/>
                <a:cs typeface="Calibri"/>
                <a:sym typeface="Calibri"/>
              </a:rPr>
              <a:t>RMSSD, pNN50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11287175" y="6087625"/>
            <a:ext cx="6271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Calibri"/>
                <a:ea typeface="Calibri"/>
                <a:cs typeface="Calibri"/>
                <a:sym typeface="Calibri"/>
              </a:rPr>
              <a:t>Stress Index Calculation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M/L Model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Pre-Trained with Dataset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Outputs 3 stage &amp; calculate by ratio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11287175" y="8123050"/>
            <a:ext cx="6019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Calibri"/>
                <a:ea typeface="Calibri"/>
                <a:cs typeface="Calibri"/>
                <a:sym typeface="Calibri"/>
              </a:rPr>
              <a:t>Visualization &amp; Management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Stress &amp; Audio Visualization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Labelling &amp; Leaving a text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Export &amp; Sharing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21;p13">
            <a:extLst>
              <a:ext uri="{FF2B5EF4-FFF2-40B4-BE49-F238E27FC236}">
                <a16:creationId xmlns:a16="http://schemas.microsoft.com/office/drawing/2014/main" id="{B74219CC-0401-B64B-89F1-EB02E19175CC}"/>
              </a:ext>
            </a:extLst>
          </p:cNvPr>
          <p:cNvSpPr txBox="1"/>
          <p:nvPr/>
        </p:nvSpPr>
        <p:spPr>
          <a:xfrm>
            <a:off x="6561708" y="8123050"/>
            <a:ext cx="4301364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latin typeface="Calibri"/>
                <a:ea typeface="Calibri"/>
                <a:cs typeface="Calibri"/>
                <a:sym typeface="Calibri"/>
              </a:rPr>
              <a:t>Speech-To-Text</a:t>
            </a:r>
            <a:r>
              <a:rPr lang="ko-KR" sz="3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Cloud-based Approach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altLang="ko-KR" sz="3000" dirty="0">
                <a:latin typeface="Calibri"/>
                <a:ea typeface="Calibri"/>
                <a:cs typeface="Calibri"/>
                <a:sym typeface="Calibri"/>
              </a:rPr>
              <a:t>Volume-based Control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altLang="ko-KR" sz="3000" dirty="0">
                <a:latin typeface="Calibri"/>
                <a:ea typeface="Calibri"/>
                <a:cs typeface="Calibri"/>
                <a:sym typeface="Calibri"/>
              </a:rPr>
              <a:t>Threading Control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20;p13">
            <a:extLst>
              <a:ext uri="{FF2B5EF4-FFF2-40B4-BE49-F238E27FC236}">
                <a16:creationId xmlns:a16="http://schemas.microsoft.com/office/drawing/2014/main" id="{A55997E1-E7A5-9F4A-84A0-D7B35DD2D749}"/>
              </a:ext>
            </a:extLst>
          </p:cNvPr>
          <p:cNvSpPr txBox="1"/>
          <p:nvPr/>
        </p:nvSpPr>
        <p:spPr>
          <a:xfrm>
            <a:off x="3968702" y="5128542"/>
            <a:ext cx="43237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latin typeface="+mn-ea"/>
                <a:ea typeface="+mn-ea"/>
                <a:cs typeface="Calibri"/>
                <a:sym typeface="Calibri"/>
              </a:rPr>
              <a:t>Voice : 1</a:t>
            </a:r>
            <a:r>
              <a:rPr lang="ko-KR" altLang="en-US" sz="3200" b="1" dirty="0">
                <a:latin typeface="+mn-ea"/>
                <a:ea typeface="+mn-ea"/>
                <a:cs typeface="Calibri"/>
                <a:sym typeface="Calibri"/>
              </a:rPr>
              <a:t>분 </a:t>
            </a:r>
            <a:r>
              <a:rPr lang="ko-KR" sz="3200" b="1" dirty="0">
                <a:latin typeface="+mn-ea"/>
                <a:ea typeface="+mn-ea"/>
                <a:cs typeface="Calibri"/>
                <a:sym typeface="Calibri"/>
              </a:rPr>
              <a:t>단위 전송</a:t>
            </a:r>
            <a:endParaRPr sz="3200" b="1" dirty="0">
              <a:latin typeface="+mn-ea"/>
              <a:ea typeface="+mn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1) Voice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296;gcb7cb0430a_0_205">
            <a:extLst>
              <a:ext uri="{FF2B5EF4-FFF2-40B4-BE49-F238E27FC236}">
                <a16:creationId xmlns:a16="http://schemas.microsoft.com/office/drawing/2014/main" id="{4AD214D0-FFDE-5840-8D7B-EAE7AFDB5C4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6949" y="2977076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97;gcb7cb0430a_0_205">
            <a:extLst>
              <a:ext uri="{FF2B5EF4-FFF2-40B4-BE49-F238E27FC236}">
                <a16:creationId xmlns:a16="http://schemas.microsoft.com/office/drawing/2014/main" id="{DCD00036-0898-E246-864F-8B5B02F79D78}"/>
              </a:ext>
            </a:extLst>
          </p:cNvPr>
          <p:cNvSpPr txBox="1"/>
          <p:nvPr/>
        </p:nvSpPr>
        <p:spPr>
          <a:xfrm>
            <a:off x="647911" y="3472386"/>
            <a:ext cx="7262712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Malgun Gothic"/>
                <a:cs typeface="Calibri"/>
                <a:sym typeface="Calibri"/>
              </a:rPr>
              <a:t>Audio Segmentation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Google Shape;296;gcb7cb0430a_0_205">
            <a:extLst>
              <a:ext uri="{FF2B5EF4-FFF2-40B4-BE49-F238E27FC236}">
                <a16:creationId xmlns:a16="http://schemas.microsoft.com/office/drawing/2014/main" id="{390B4D8C-EF59-A542-BC12-91D2BFDFC45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47438" y="2990967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97;gcb7cb0430a_0_205">
            <a:extLst>
              <a:ext uri="{FF2B5EF4-FFF2-40B4-BE49-F238E27FC236}">
                <a16:creationId xmlns:a16="http://schemas.microsoft.com/office/drawing/2014/main" id="{CED1FC2A-F022-FB46-9027-27346290756C}"/>
              </a:ext>
            </a:extLst>
          </p:cNvPr>
          <p:cNvSpPr txBox="1"/>
          <p:nvPr/>
        </p:nvSpPr>
        <p:spPr>
          <a:xfrm>
            <a:off x="9368401" y="3486277"/>
            <a:ext cx="491336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Speech-To-Text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beep.mp3" descr="beep.mp3">
            <a:hlinkClick r:id="" action="ppaction://media"/>
            <a:extLst>
              <a:ext uri="{FF2B5EF4-FFF2-40B4-BE49-F238E27FC236}">
                <a16:creationId xmlns:a16="http://schemas.microsoft.com/office/drawing/2014/main" id="{BC5DCE7A-A3B7-914F-873F-1D0F49FAB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7911" y="6528969"/>
            <a:ext cx="1211098" cy="1211098"/>
          </a:xfrm>
          <a:prstGeom prst="rect">
            <a:avLst/>
          </a:prstGeom>
        </p:spPr>
      </p:pic>
      <p:pic>
        <p:nvPicPr>
          <p:cNvPr id="2050" name="Picture 2" descr="강남구청 한번 방문으로 모든 민원 원스톱 처리 - 아시아경제">
            <a:extLst>
              <a:ext uri="{FF2B5EF4-FFF2-40B4-BE49-F238E27FC236}">
                <a16:creationId xmlns:a16="http://schemas.microsoft.com/office/drawing/2014/main" id="{CAC1E912-5606-7746-86B6-CE1E23648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312" y="5024916"/>
            <a:ext cx="5925687" cy="444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Build Domain Specific Automatic Speech Recognition Models on GPUs |  NVIDIA Developer Blog">
            <a:extLst>
              <a:ext uri="{FF2B5EF4-FFF2-40B4-BE49-F238E27FC236}">
                <a16:creationId xmlns:a16="http://schemas.microsoft.com/office/drawing/2014/main" id="{AC4DBB21-2A00-204E-83C4-8B285F28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12" y="5518658"/>
            <a:ext cx="7971105" cy="35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1-1) Audio Segmentation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B48B5B-D293-DB4F-9B9D-229E125B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878" y="2998247"/>
            <a:ext cx="9628447" cy="67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uawei Developers - HUAWEI ML Kit&amp;#39;s sound detection service helps detect  sound events in online mode, and alerts users of the results in real-time.  For example, integrated with HUAWEI ML Kit, health">
            <a:extLst>
              <a:ext uri="{FF2B5EF4-FFF2-40B4-BE49-F238E27FC236}">
                <a16:creationId xmlns:a16="http://schemas.microsoft.com/office/drawing/2014/main" id="{AA6006F7-679A-4747-97B9-62559B309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131"/>
          <a:stretch/>
        </p:blipFill>
        <p:spPr bwMode="auto">
          <a:xfrm>
            <a:off x="429675" y="3430152"/>
            <a:ext cx="7425679" cy="263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BF0BE1-E51E-0B4C-85ED-D46FDC8AE0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675" y="6940258"/>
            <a:ext cx="7627644" cy="202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45BC71-0482-174A-BA19-DCF3E28AB9F9}"/>
              </a:ext>
            </a:extLst>
          </p:cNvPr>
          <p:cNvSpPr/>
          <p:nvPr/>
        </p:nvSpPr>
        <p:spPr>
          <a:xfrm>
            <a:off x="450940" y="7740502"/>
            <a:ext cx="7425679" cy="12205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3069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5700</Words>
  <Application>Microsoft Macintosh PowerPoint</Application>
  <PresentationFormat>사용자 지정</PresentationFormat>
  <Paragraphs>740</Paragraphs>
  <Slides>28</Slides>
  <Notes>28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Malgun Gothic</vt:lpstr>
      <vt:lpstr>Malgun Gothic</vt:lpstr>
      <vt:lpstr>Meiryo</vt:lpstr>
      <vt:lpstr>SFMono-Regular</vt:lpstr>
      <vt:lpstr>Arial</vt:lpstr>
      <vt:lpstr>Calibri</vt:lpstr>
      <vt:lpstr>Helvetica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박지상</cp:lastModifiedBy>
  <cp:revision>19</cp:revision>
  <cp:lastPrinted>2021-12-15T14:47:40Z</cp:lastPrinted>
  <dcterms:created xsi:type="dcterms:W3CDTF">2021-09-26T15:36:01Z</dcterms:created>
  <dcterms:modified xsi:type="dcterms:W3CDTF">2021-12-15T14:54:41Z</dcterms:modified>
</cp:coreProperties>
</file>